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2.xml" ContentType="application/vnd.openxmlformats-officedocument.themeOverride+xml"/>
  <Override PartName="/ppt/theme/themeOverride3.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8.xml" ContentType="application/vnd.openxmlformats-officedocument.themeOverride+xml"/>
  <Override PartName="/ppt/theme/themeOverride9.xml" ContentType="application/vnd.openxmlformats-officedocument.themeOverr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0.xml" ContentType="application/vnd.openxmlformats-officedocument.themeOverride+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751" r:id="rId2"/>
  </p:sldMasterIdLst>
  <p:notesMasterIdLst>
    <p:notesMasterId r:id="rId25"/>
  </p:notesMasterIdLst>
  <p:sldIdLst>
    <p:sldId id="323" r:id="rId3"/>
    <p:sldId id="300" r:id="rId4"/>
    <p:sldId id="301" r:id="rId5"/>
    <p:sldId id="288" r:id="rId6"/>
    <p:sldId id="303" r:id="rId7"/>
    <p:sldId id="322" r:id="rId8"/>
    <p:sldId id="276" r:id="rId9"/>
    <p:sldId id="297" r:id="rId10"/>
    <p:sldId id="295" r:id="rId11"/>
    <p:sldId id="296" r:id="rId12"/>
    <p:sldId id="299" r:id="rId13"/>
    <p:sldId id="298" r:id="rId14"/>
    <p:sldId id="306" r:id="rId15"/>
    <p:sldId id="308" r:id="rId16"/>
    <p:sldId id="277" r:id="rId17"/>
    <p:sldId id="324" r:id="rId18"/>
    <p:sldId id="283" r:id="rId19"/>
    <p:sldId id="264" r:id="rId20"/>
    <p:sldId id="257" r:id="rId21"/>
    <p:sldId id="278" r:id="rId22"/>
    <p:sldId id="325" r:id="rId23"/>
    <p:sldId id="28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E1A9BB-0699-4D8E-B3E1-40CB2BC39D4A}">
          <p14:sldIdLst>
            <p14:sldId id="323"/>
            <p14:sldId id="300"/>
            <p14:sldId id="301"/>
            <p14:sldId id="288"/>
            <p14:sldId id="303"/>
            <p14:sldId id="322"/>
            <p14:sldId id="276"/>
            <p14:sldId id="297"/>
            <p14:sldId id="295"/>
            <p14:sldId id="296"/>
            <p14:sldId id="299"/>
            <p14:sldId id="298"/>
            <p14:sldId id="306"/>
            <p14:sldId id="308"/>
            <p14:sldId id="277"/>
            <p14:sldId id="324"/>
            <p14:sldId id="283"/>
            <p14:sldId id="264"/>
            <p14:sldId id="257"/>
            <p14:sldId id="278"/>
            <p14:sldId id="325"/>
            <p14:sldId id="285"/>
          </p14:sldIdLst>
        </p14:section>
      </p14:sectionLst>
    </p:ex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5590"/>
    <a:srgbClr val="FF0000"/>
    <a:srgbClr val="0B6E7F"/>
    <a:srgbClr val="F59F26"/>
    <a:srgbClr val="52D9F0"/>
    <a:srgbClr val="C0C0C0"/>
    <a:srgbClr val="0000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100" autoAdjust="0"/>
    <p:restoredTop sz="94652" autoAdjust="0"/>
  </p:normalViewPr>
  <p:slideViewPr>
    <p:cSldViewPr showGuides="1">
      <p:cViewPr varScale="1">
        <p:scale>
          <a:sx n="57" d="100"/>
          <a:sy n="57" d="100"/>
        </p:scale>
        <p:origin x="40" y="188"/>
      </p:cViewPr>
      <p:guideLst>
        <p:guide orient="horz" pos="2328"/>
        <p:guide pos="3864"/>
        <p:guide pos="7512"/>
        <p:guide pos="144"/>
        <p:guide orient="horz" pos="624"/>
        <p:guide orient="horz" pos="4056"/>
      </p:guideLst>
    </p:cSldViewPr>
  </p:slideViewPr>
  <p:notesTextViewPr>
    <p:cViewPr>
      <p:scale>
        <a:sx n="1" d="1"/>
        <a:sy n="1" d="1"/>
      </p:scale>
      <p:origin x="0" y="0"/>
    </p:cViewPr>
  </p:notesTextViewPr>
  <p:sorterViewPr>
    <p:cViewPr>
      <p:scale>
        <a:sx n="100" d="100"/>
        <a:sy n="100" d="100"/>
      </p:scale>
      <p:origin x="0" y="-84"/>
    </p:cViewPr>
  </p:sorterViewPr>
  <p:gridSpacing cx="93600" cy="936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93BDA4-599A-490D-9814-9C2FB8D61904}"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en-US"/>
        </a:p>
      </dgm:t>
    </dgm:pt>
    <dgm:pt modelId="{2B728EA0-7AF4-4291-9EEC-A8E379767D85}">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latin typeface="Arial" panose="020B0604020202020204" pitchFamily="34" charset="0"/>
              <a:cs typeface="Arial" panose="020B0604020202020204" pitchFamily="34" charset="0"/>
            </a:rPr>
            <a:t>Lending amount of a successful loan application was in the range of 10,000 to 20,000 USD with tenure 36 months or 60 months.</a:t>
          </a:r>
          <a:endParaRPr lang="en-US" dirty="0"/>
        </a:p>
      </dgm:t>
    </dgm:pt>
    <dgm:pt modelId="{6394B151-F4EE-499E-9FF8-5905005C9C1F}" type="parTrans" cxnId="{EDDA2E4C-5A15-4C74-B40B-0864ADFCE6E8}">
      <dgm:prSet/>
      <dgm:spPr/>
      <dgm:t>
        <a:bodyPr/>
        <a:lstStyle/>
        <a:p>
          <a:endParaRPr lang="en-US"/>
        </a:p>
      </dgm:t>
    </dgm:pt>
    <dgm:pt modelId="{27B8747B-C804-4702-8369-3F499403BD62}" type="sibTrans" cxnId="{EDDA2E4C-5A15-4C74-B40B-0864ADFCE6E8}">
      <dgm:prSet/>
      <dgm:spPr/>
      <dgm:t>
        <a:bodyPr/>
        <a:lstStyle/>
        <a:p>
          <a:endParaRPr lang="en-US"/>
        </a:p>
      </dgm:t>
    </dgm:pt>
    <dgm:pt modelId="{A3D1E9B9-E07B-4861-AC5A-4FF6A09E1456}">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latin typeface="Arial" panose="020B0604020202020204" pitchFamily="34" charset="0"/>
              <a:cs typeface="Arial" panose="020B0604020202020204" pitchFamily="34" charset="0"/>
            </a:rPr>
            <a:t>The interest rates were in the range of 5% per annum to 26% per annum based on the Credit Score Grade at the time of loan origination.</a:t>
          </a:r>
          <a:endParaRPr lang="en-US" dirty="0"/>
        </a:p>
      </dgm:t>
    </dgm:pt>
    <dgm:pt modelId="{6036C544-C2D0-4564-AE08-36211D05A9F7}" type="parTrans" cxnId="{9512F889-2F4A-4217-8B8B-C7FA6FDD6B16}">
      <dgm:prSet/>
      <dgm:spPr/>
      <dgm:t>
        <a:bodyPr/>
        <a:lstStyle/>
        <a:p>
          <a:endParaRPr lang="en-US"/>
        </a:p>
      </dgm:t>
    </dgm:pt>
    <dgm:pt modelId="{913AEF37-D328-4495-88D9-2F011D9195FB}" type="sibTrans" cxnId="{9512F889-2F4A-4217-8B8B-C7FA6FDD6B16}">
      <dgm:prSet/>
      <dgm:spPr/>
      <dgm:t>
        <a:bodyPr/>
        <a:lstStyle/>
        <a:p>
          <a:endParaRPr lang="en-US"/>
        </a:p>
      </dgm:t>
    </dgm:pt>
    <dgm:pt modelId="{56D96917-EF15-4C11-9BB3-604B9B992EA4}">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latin typeface="Arial" panose="020B0604020202020204" pitchFamily="34" charset="0"/>
              <a:cs typeface="Arial" panose="020B0604020202020204" pitchFamily="34" charset="0"/>
            </a:rPr>
            <a:t>Loans were issued in an </a:t>
          </a:r>
          <a:r>
            <a:rPr lang="en-US" b="1" dirty="0">
              <a:latin typeface="Arial" panose="020B0604020202020204" pitchFamily="34" charset="0"/>
              <a:cs typeface="Arial" panose="020B0604020202020204" pitchFamily="34" charset="0"/>
            </a:rPr>
            <a:t>incremental manner </a:t>
          </a:r>
          <a:r>
            <a:rPr lang="en-US" b="0" dirty="0">
              <a:latin typeface="Arial" panose="020B0604020202020204" pitchFamily="34" charset="0"/>
              <a:cs typeface="Arial" panose="020B0604020202020204" pitchFamily="34" charset="0"/>
            </a:rPr>
            <a:t>from 2007-2015</a:t>
          </a:r>
          <a:r>
            <a:rPr lang="en-US" dirty="0">
              <a:latin typeface="Arial" panose="020B0604020202020204" pitchFamily="34" charset="0"/>
              <a:cs typeface="Arial" panose="020B0604020202020204" pitchFamily="34" charset="0"/>
            </a:rPr>
            <a:t>.</a:t>
          </a:r>
          <a:endParaRPr lang="en-US" dirty="0"/>
        </a:p>
      </dgm:t>
    </dgm:pt>
    <dgm:pt modelId="{38962327-EFFE-481C-B323-183AC024171A}" type="parTrans" cxnId="{D1681E5C-9902-4A93-9FC0-7E7667710802}">
      <dgm:prSet/>
      <dgm:spPr/>
      <dgm:t>
        <a:bodyPr/>
        <a:lstStyle/>
        <a:p>
          <a:endParaRPr lang="en-US"/>
        </a:p>
      </dgm:t>
    </dgm:pt>
    <dgm:pt modelId="{EA5AD6F2-A5C5-4234-A56E-81D420F36A1F}" type="sibTrans" cxnId="{D1681E5C-9902-4A93-9FC0-7E7667710802}">
      <dgm:prSet/>
      <dgm:spPr/>
      <dgm:t>
        <a:bodyPr/>
        <a:lstStyle/>
        <a:p>
          <a:endParaRPr lang="en-US"/>
        </a:p>
      </dgm:t>
    </dgm:pt>
    <dgm:pt modelId="{45A3E27E-5711-407F-A562-658B8A372EFE}">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solidFill>
                <a:schemeClr val="tx2"/>
              </a:solidFill>
              <a:latin typeface="Arial" panose="020B0604020202020204" pitchFamily="34" charset="0"/>
              <a:cs typeface="Arial" panose="020B0604020202020204" pitchFamily="34" charset="0"/>
            </a:rPr>
            <a:t>The amount invested by the investors is almost always </a:t>
          </a:r>
          <a:r>
            <a:rPr lang="en-US" dirty="0" err="1">
              <a:solidFill>
                <a:schemeClr val="tx2"/>
              </a:solidFill>
              <a:latin typeface="Arial" panose="020B0604020202020204" pitchFamily="34" charset="0"/>
              <a:cs typeface="Arial" panose="020B0604020202020204" pitchFamily="34" charset="0"/>
            </a:rPr>
            <a:t>lended</a:t>
          </a:r>
          <a:r>
            <a:rPr lang="en-US" dirty="0">
              <a:solidFill>
                <a:schemeClr val="tx2"/>
              </a:solidFill>
              <a:latin typeface="Arial" panose="020B0604020202020204" pitchFamily="34" charset="0"/>
              <a:cs typeface="Arial" panose="020B0604020202020204" pitchFamily="34" charset="0"/>
            </a:rPr>
            <a:t> completely to borrowers</a:t>
          </a:r>
          <a:endParaRPr lang="en-US" dirty="0">
            <a:solidFill>
              <a:schemeClr val="tx2"/>
            </a:solidFill>
          </a:endParaRPr>
        </a:p>
      </dgm:t>
    </dgm:pt>
    <dgm:pt modelId="{3BB3A266-509E-4A8A-88AC-124C6E84B7FE}" type="parTrans" cxnId="{E834FEF1-BC26-428D-AF52-36B6E8AAF4A8}">
      <dgm:prSet/>
      <dgm:spPr/>
      <dgm:t>
        <a:bodyPr/>
        <a:lstStyle/>
        <a:p>
          <a:endParaRPr lang="en-US"/>
        </a:p>
      </dgm:t>
    </dgm:pt>
    <dgm:pt modelId="{C45525B9-22AD-4686-B5AB-F7C45DED2F9D}" type="sibTrans" cxnId="{E834FEF1-BC26-428D-AF52-36B6E8AAF4A8}">
      <dgm:prSet/>
      <dgm:spPr/>
      <dgm:t>
        <a:bodyPr/>
        <a:lstStyle/>
        <a:p>
          <a:endParaRPr lang="en-US"/>
        </a:p>
      </dgm:t>
    </dgm:pt>
    <dgm:pt modelId="{6FBEABB3-2744-4A63-9EFC-4B35E009BDA6}">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latin typeface="Arial" panose="020B0604020202020204" pitchFamily="34" charset="0"/>
              <a:cs typeface="Arial" panose="020B0604020202020204" pitchFamily="34" charset="0"/>
            </a:rPr>
            <a:t>The loan is labeled as </a:t>
          </a:r>
          <a:r>
            <a:rPr lang="en-US" b="1"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 when the borrower is unable to pay the installment amount for 90 days.</a:t>
          </a:r>
          <a:endParaRPr lang="en-US" dirty="0"/>
        </a:p>
      </dgm:t>
    </dgm:pt>
    <dgm:pt modelId="{7172A9A4-8E32-4D86-AAA7-86FC9887882A}" type="parTrans" cxnId="{8FFD29F6-E50D-4336-882D-39A575E00E55}">
      <dgm:prSet/>
      <dgm:spPr/>
      <dgm:t>
        <a:bodyPr/>
        <a:lstStyle/>
        <a:p>
          <a:endParaRPr lang="en-SG"/>
        </a:p>
      </dgm:t>
    </dgm:pt>
    <dgm:pt modelId="{C17BF1CB-953F-4596-975D-357267FCBE41}" type="sibTrans" cxnId="{8FFD29F6-E50D-4336-882D-39A575E00E55}">
      <dgm:prSet/>
      <dgm:spPr/>
      <dgm:t>
        <a:bodyPr/>
        <a:lstStyle/>
        <a:p>
          <a:endParaRPr lang="en-SG"/>
        </a:p>
      </dgm:t>
    </dgm:pt>
    <dgm:pt modelId="{EFCF1B65-00A0-4C9E-ABD9-DC65BE89BB5C}" type="pres">
      <dgm:prSet presAssocID="{5B93BDA4-599A-490D-9814-9C2FB8D61904}" presName="Name0" presStyleCnt="0">
        <dgm:presLayoutVars>
          <dgm:chMax val="7"/>
          <dgm:chPref val="7"/>
          <dgm:dir/>
        </dgm:presLayoutVars>
      </dgm:prSet>
      <dgm:spPr/>
    </dgm:pt>
    <dgm:pt modelId="{979BEA43-254E-4B8D-8C47-467619E9455E}" type="pres">
      <dgm:prSet presAssocID="{5B93BDA4-599A-490D-9814-9C2FB8D61904}" presName="Name1" presStyleCnt="0"/>
      <dgm:spPr/>
    </dgm:pt>
    <dgm:pt modelId="{5FD35C57-A753-48B8-B5AD-0B770E5D09DB}" type="pres">
      <dgm:prSet presAssocID="{5B93BDA4-599A-490D-9814-9C2FB8D61904}" presName="cycle" presStyleCnt="0"/>
      <dgm:spPr/>
    </dgm:pt>
    <dgm:pt modelId="{F143D0A2-4D28-4CA7-8D1D-224EB05F8B85}" type="pres">
      <dgm:prSet presAssocID="{5B93BDA4-599A-490D-9814-9C2FB8D61904}" presName="srcNode" presStyleLbl="node1" presStyleIdx="0" presStyleCnt="5"/>
      <dgm:spPr/>
    </dgm:pt>
    <dgm:pt modelId="{CCBA3C5F-0C0B-4016-A2E2-2AA369FE6B97}" type="pres">
      <dgm:prSet presAssocID="{5B93BDA4-599A-490D-9814-9C2FB8D61904}" presName="conn" presStyleLbl="parChTrans1D2" presStyleIdx="0" presStyleCnt="1"/>
      <dgm:spPr/>
    </dgm:pt>
    <dgm:pt modelId="{A2614DBC-3467-464A-B8DD-C9A73C00EF93}" type="pres">
      <dgm:prSet presAssocID="{5B93BDA4-599A-490D-9814-9C2FB8D61904}" presName="extraNode" presStyleLbl="node1" presStyleIdx="0" presStyleCnt="5"/>
      <dgm:spPr/>
    </dgm:pt>
    <dgm:pt modelId="{3848A432-DC13-4441-A8E9-AF2FB4964451}" type="pres">
      <dgm:prSet presAssocID="{5B93BDA4-599A-490D-9814-9C2FB8D61904}" presName="dstNode" presStyleLbl="node1" presStyleIdx="0" presStyleCnt="5"/>
      <dgm:spPr/>
    </dgm:pt>
    <dgm:pt modelId="{D19B504F-848F-43E7-8605-DFB190C711F9}" type="pres">
      <dgm:prSet presAssocID="{2B728EA0-7AF4-4291-9EEC-A8E379767D85}" presName="text_1" presStyleLbl="node1" presStyleIdx="0" presStyleCnt="5">
        <dgm:presLayoutVars>
          <dgm:bulletEnabled val="1"/>
        </dgm:presLayoutVars>
      </dgm:prSet>
      <dgm:spPr/>
    </dgm:pt>
    <dgm:pt modelId="{B275F486-6492-4A33-A758-D8153CE9C476}" type="pres">
      <dgm:prSet presAssocID="{2B728EA0-7AF4-4291-9EEC-A8E379767D85}" presName="accent_1" presStyleCnt="0"/>
      <dgm:spPr/>
    </dgm:pt>
    <dgm:pt modelId="{7FA4D232-4D11-454C-92CB-23D499ADDB34}" type="pres">
      <dgm:prSet presAssocID="{2B728EA0-7AF4-4291-9EEC-A8E379767D85}" presName="accentRepeatNode" presStyleLbl="solidFgAcc1" presStyleIdx="0" presStyleCnt="5"/>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AFD4B7E5-42A1-4EBB-A5FE-9BBCCDC6A122}" type="pres">
      <dgm:prSet presAssocID="{A3D1E9B9-E07B-4861-AC5A-4FF6A09E1456}" presName="text_2" presStyleLbl="node1" presStyleIdx="1" presStyleCnt="5" custScaleY="114220">
        <dgm:presLayoutVars>
          <dgm:bulletEnabled val="1"/>
        </dgm:presLayoutVars>
      </dgm:prSet>
      <dgm:spPr/>
    </dgm:pt>
    <dgm:pt modelId="{284813FA-4F08-47F5-83DD-9D5130B53FF5}" type="pres">
      <dgm:prSet presAssocID="{A3D1E9B9-E07B-4861-AC5A-4FF6A09E1456}" presName="accent_2" presStyleCnt="0"/>
      <dgm:spPr/>
    </dgm:pt>
    <dgm:pt modelId="{5522696E-4E53-48AF-BDDB-9DBC45617BE3}" type="pres">
      <dgm:prSet presAssocID="{A3D1E9B9-E07B-4861-AC5A-4FF6A09E1456}" presName="accentRepeatNode" presStyleLbl="solidFgAcc1" presStyleIdx="1" presStyleCnt="5" custLinFactNeighborY="163"/>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16AB7E24-9157-4116-916E-39C6F0621680}" type="pres">
      <dgm:prSet presAssocID="{6FBEABB3-2744-4A63-9EFC-4B35E009BDA6}" presName="text_3" presStyleLbl="node1" presStyleIdx="2" presStyleCnt="5" custScaleY="114220">
        <dgm:presLayoutVars>
          <dgm:bulletEnabled val="1"/>
        </dgm:presLayoutVars>
      </dgm:prSet>
      <dgm:spPr/>
    </dgm:pt>
    <dgm:pt modelId="{329F2898-D06B-4FC9-A56E-0F8E090A3C64}" type="pres">
      <dgm:prSet presAssocID="{6FBEABB3-2744-4A63-9EFC-4B35E009BDA6}" presName="accent_3" presStyleCnt="0"/>
      <dgm:spPr/>
    </dgm:pt>
    <dgm:pt modelId="{2B6808FB-71E8-42C8-8FE1-4A9A8DDBE6A3}" type="pres">
      <dgm:prSet presAssocID="{6FBEABB3-2744-4A63-9EFC-4B35E009BDA6}" presName="accentRepeatNode" presStyleLbl="solidFgAcc1" presStyleIdx="2" presStyleCnt="5" custLinFactNeighborY="163"/>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81E5298D-06E4-41DA-BBA6-72C65629CC66}" type="pres">
      <dgm:prSet presAssocID="{56D96917-EF15-4C11-9BB3-604B9B992EA4}" presName="text_4" presStyleLbl="node1" presStyleIdx="3" presStyleCnt="5">
        <dgm:presLayoutVars>
          <dgm:bulletEnabled val="1"/>
        </dgm:presLayoutVars>
      </dgm:prSet>
      <dgm:spPr/>
    </dgm:pt>
    <dgm:pt modelId="{61DB8014-8D1D-47A8-A0BF-4595E30AA4EA}" type="pres">
      <dgm:prSet presAssocID="{56D96917-EF15-4C11-9BB3-604B9B992EA4}" presName="accent_4" presStyleCnt="0"/>
      <dgm:spPr/>
    </dgm:pt>
    <dgm:pt modelId="{C09C1138-6073-43DF-850D-414A6DF04C94}" type="pres">
      <dgm:prSet presAssocID="{56D96917-EF15-4C11-9BB3-604B9B992EA4}" presName="accentRepeatNode" presStyleLbl="solidFgAcc1" presStyleIdx="3" presStyleCnt="5"/>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7B16360E-4571-4B42-957F-E07F0A085D07}" type="pres">
      <dgm:prSet presAssocID="{45A3E27E-5711-407F-A562-658B8A372EFE}" presName="text_5" presStyleLbl="node1" presStyleIdx="4" presStyleCnt="5" custLinFactNeighborX="-458" custLinFactNeighborY="-4191">
        <dgm:presLayoutVars>
          <dgm:bulletEnabled val="1"/>
        </dgm:presLayoutVars>
      </dgm:prSet>
      <dgm:spPr/>
    </dgm:pt>
    <dgm:pt modelId="{ACFADB50-9910-4D96-AA1D-D75E480057B6}" type="pres">
      <dgm:prSet presAssocID="{45A3E27E-5711-407F-A562-658B8A372EFE}" presName="accent_5" presStyleCnt="0"/>
      <dgm:spPr/>
    </dgm:pt>
    <dgm:pt modelId="{51F591EE-0D2A-4831-A1CC-4C528019E795}" type="pres">
      <dgm:prSet presAssocID="{45A3E27E-5711-407F-A562-658B8A372EFE}" presName="accentRepeatNode" presStyleLbl="solidFgAcc1" presStyleIdx="4" presStyleCnt="5"/>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Lst>
  <dgm:cxnLst>
    <dgm:cxn modelId="{C21EE832-823E-4263-B826-052EC2459736}" type="presOf" srcId="{A3D1E9B9-E07B-4861-AC5A-4FF6A09E1456}" destId="{AFD4B7E5-42A1-4EBB-A5FE-9BBCCDC6A122}" srcOrd="0" destOrd="0" presId="urn:microsoft.com/office/officeart/2008/layout/VerticalCurvedList"/>
    <dgm:cxn modelId="{D1681E5C-9902-4A93-9FC0-7E7667710802}" srcId="{5B93BDA4-599A-490D-9814-9C2FB8D61904}" destId="{56D96917-EF15-4C11-9BB3-604B9B992EA4}" srcOrd="3" destOrd="0" parTransId="{38962327-EFFE-481C-B323-183AC024171A}" sibTransId="{EA5AD6F2-A5C5-4234-A56E-81D420F36A1F}"/>
    <dgm:cxn modelId="{EDDA2E4C-5A15-4C74-B40B-0864ADFCE6E8}" srcId="{5B93BDA4-599A-490D-9814-9C2FB8D61904}" destId="{2B728EA0-7AF4-4291-9EEC-A8E379767D85}" srcOrd="0" destOrd="0" parTransId="{6394B151-F4EE-499E-9FF8-5905005C9C1F}" sibTransId="{27B8747B-C804-4702-8369-3F499403BD62}"/>
    <dgm:cxn modelId="{10016F56-D1A4-49E1-A72C-B224CDBF5CE8}" type="presOf" srcId="{2B728EA0-7AF4-4291-9EEC-A8E379767D85}" destId="{D19B504F-848F-43E7-8605-DFB190C711F9}" srcOrd="0" destOrd="0" presId="urn:microsoft.com/office/officeart/2008/layout/VerticalCurvedList"/>
    <dgm:cxn modelId="{4509C37F-A7A3-481F-9843-9A3736AC8408}" type="presOf" srcId="{6FBEABB3-2744-4A63-9EFC-4B35E009BDA6}" destId="{16AB7E24-9157-4116-916E-39C6F0621680}" srcOrd="0" destOrd="0" presId="urn:microsoft.com/office/officeart/2008/layout/VerticalCurvedList"/>
    <dgm:cxn modelId="{9512F889-2F4A-4217-8B8B-C7FA6FDD6B16}" srcId="{5B93BDA4-599A-490D-9814-9C2FB8D61904}" destId="{A3D1E9B9-E07B-4861-AC5A-4FF6A09E1456}" srcOrd="1" destOrd="0" parTransId="{6036C544-C2D0-4564-AE08-36211D05A9F7}" sibTransId="{913AEF37-D328-4495-88D9-2F011D9195FB}"/>
    <dgm:cxn modelId="{B081739B-CA37-40E4-9257-F229CE8DD212}" type="presOf" srcId="{45A3E27E-5711-407F-A562-658B8A372EFE}" destId="{7B16360E-4571-4B42-957F-E07F0A085D07}" srcOrd="0" destOrd="0" presId="urn:microsoft.com/office/officeart/2008/layout/VerticalCurvedList"/>
    <dgm:cxn modelId="{99C9C49F-152A-4360-BF40-1EE8FA813258}" type="presOf" srcId="{5B93BDA4-599A-490D-9814-9C2FB8D61904}" destId="{EFCF1B65-00A0-4C9E-ABD9-DC65BE89BB5C}" srcOrd="0" destOrd="0" presId="urn:microsoft.com/office/officeart/2008/layout/VerticalCurvedList"/>
    <dgm:cxn modelId="{F8C6F9A7-9615-4782-8ED2-81FBCDCD1DD9}" type="presOf" srcId="{56D96917-EF15-4C11-9BB3-604B9B992EA4}" destId="{81E5298D-06E4-41DA-BBA6-72C65629CC66}" srcOrd="0" destOrd="0" presId="urn:microsoft.com/office/officeart/2008/layout/VerticalCurvedList"/>
    <dgm:cxn modelId="{09A82DD6-A944-4557-8500-182B9A50B07C}" type="presOf" srcId="{27B8747B-C804-4702-8369-3F499403BD62}" destId="{CCBA3C5F-0C0B-4016-A2E2-2AA369FE6B97}" srcOrd="0" destOrd="0" presId="urn:microsoft.com/office/officeart/2008/layout/VerticalCurvedList"/>
    <dgm:cxn modelId="{E834FEF1-BC26-428D-AF52-36B6E8AAF4A8}" srcId="{5B93BDA4-599A-490D-9814-9C2FB8D61904}" destId="{45A3E27E-5711-407F-A562-658B8A372EFE}" srcOrd="4" destOrd="0" parTransId="{3BB3A266-509E-4A8A-88AC-124C6E84B7FE}" sibTransId="{C45525B9-22AD-4686-B5AB-F7C45DED2F9D}"/>
    <dgm:cxn modelId="{8FFD29F6-E50D-4336-882D-39A575E00E55}" srcId="{5B93BDA4-599A-490D-9814-9C2FB8D61904}" destId="{6FBEABB3-2744-4A63-9EFC-4B35E009BDA6}" srcOrd="2" destOrd="0" parTransId="{7172A9A4-8E32-4D86-AAA7-86FC9887882A}" sibTransId="{C17BF1CB-953F-4596-975D-357267FCBE41}"/>
    <dgm:cxn modelId="{6B81A525-11C6-4C14-BC51-8D84E0876B88}" type="presParOf" srcId="{EFCF1B65-00A0-4C9E-ABD9-DC65BE89BB5C}" destId="{979BEA43-254E-4B8D-8C47-467619E9455E}" srcOrd="0" destOrd="0" presId="urn:microsoft.com/office/officeart/2008/layout/VerticalCurvedList"/>
    <dgm:cxn modelId="{30259551-5DFF-4EE3-9F8E-9CCB9328379E}" type="presParOf" srcId="{979BEA43-254E-4B8D-8C47-467619E9455E}" destId="{5FD35C57-A753-48B8-B5AD-0B770E5D09DB}" srcOrd="0" destOrd="0" presId="urn:microsoft.com/office/officeart/2008/layout/VerticalCurvedList"/>
    <dgm:cxn modelId="{5EA593E5-5DA1-4791-ABFC-CB1873A096F2}" type="presParOf" srcId="{5FD35C57-A753-48B8-B5AD-0B770E5D09DB}" destId="{F143D0A2-4D28-4CA7-8D1D-224EB05F8B85}" srcOrd="0" destOrd="0" presId="urn:microsoft.com/office/officeart/2008/layout/VerticalCurvedList"/>
    <dgm:cxn modelId="{7FE19C43-AFBB-40D7-B907-8B4DA874EE7C}" type="presParOf" srcId="{5FD35C57-A753-48B8-B5AD-0B770E5D09DB}" destId="{CCBA3C5F-0C0B-4016-A2E2-2AA369FE6B97}" srcOrd="1" destOrd="0" presId="urn:microsoft.com/office/officeart/2008/layout/VerticalCurvedList"/>
    <dgm:cxn modelId="{96BC39DA-3E3F-4BF6-B3D9-4968381B99D7}" type="presParOf" srcId="{5FD35C57-A753-48B8-B5AD-0B770E5D09DB}" destId="{A2614DBC-3467-464A-B8DD-C9A73C00EF93}" srcOrd="2" destOrd="0" presId="urn:microsoft.com/office/officeart/2008/layout/VerticalCurvedList"/>
    <dgm:cxn modelId="{46075081-B165-4171-A030-AB9DA7E799D1}" type="presParOf" srcId="{5FD35C57-A753-48B8-B5AD-0B770E5D09DB}" destId="{3848A432-DC13-4441-A8E9-AF2FB4964451}" srcOrd="3" destOrd="0" presId="urn:microsoft.com/office/officeart/2008/layout/VerticalCurvedList"/>
    <dgm:cxn modelId="{763EAD13-FA5A-4D8B-A228-427D07D03F56}" type="presParOf" srcId="{979BEA43-254E-4B8D-8C47-467619E9455E}" destId="{D19B504F-848F-43E7-8605-DFB190C711F9}" srcOrd="1" destOrd="0" presId="urn:microsoft.com/office/officeart/2008/layout/VerticalCurvedList"/>
    <dgm:cxn modelId="{709E749A-405E-4AF6-8021-66EFA3850C7E}" type="presParOf" srcId="{979BEA43-254E-4B8D-8C47-467619E9455E}" destId="{B275F486-6492-4A33-A758-D8153CE9C476}" srcOrd="2" destOrd="0" presId="urn:microsoft.com/office/officeart/2008/layout/VerticalCurvedList"/>
    <dgm:cxn modelId="{B299E739-3FC2-412A-8A6E-58EBF857C26A}" type="presParOf" srcId="{B275F486-6492-4A33-A758-D8153CE9C476}" destId="{7FA4D232-4D11-454C-92CB-23D499ADDB34}" srcOrd="0" destOrd="0" presId="urn:microsoft.com/office/officeart/2008/layout/VerticalCurvedList"/>
    <dgm:cxn modelId="{01DB2554-4DB4-4ED6-B2D7-0F7155371336}" type="presParOf" srcId="{979BEA43-254E-4B8D-8C47-467619E9455E}" destId="{AFD4B7E5-42A1-4EBB-A5FE-9BBCCDC6A122}" srcOrd="3" destOrd="0" presId="urn:microsoft.com/office/officeart/2008/layout/VerticalCurvedList"/>
    <dgm:cxn modelId="{00CB9823-EAA4-4BC2-9707-FD9DB500EEA8}" type="presParOf" srcId="{979BEA43-254E-4B8D-8C47-467619E9455E}" destId="{284813FA-4F08-47F5-83DD-9D5130B53FF5}" srcOrd="4" destOrd="0" presId="urn:microsoft.com/office/officeart/2008/layout/VerticalCurvedList"/>
    <dgm:cxn modelId="{9CAF9F2F-2EB2-49A8-9BDE-60ECF7594909}" type="presParOf" srcId="{284813FA-4F08-47F5-83DD-9D5130B53FF5}" destId="{5522696E-4E53-48AF-BDDB-9DBC45617BE3}" srcOrd="0" destOrd="0" presId="urn:microsoft.com/office/officeart/2008/layout/VerticalCurvedList"/>
    <dgm:cxn modelId="{08A75D62-A9EE-4298-81E7-8FEC01FBD098}" type="presParOf" srcId="{979BEA43-254E-4B8D-8C47-467619E9455E}" destId="{16AB7E24-9157-4116-916E-39C6F0621680}" srcOrd="5" destOrd="0" presId="urn:microsoft.com/office/officeart/2008/layout/VerticalCurvedList"/>
    <dgm:cxn modelId="{5E970284-B24A-41CD-BEF5-8AE26D3EAC27}" type="presParOf" srcId="{979BEA43-254E-4B8D-8C47-467619E9455E}" destId="{329F2898-D06B-4FC9-A56E-0F8E090A3C64}" srcOrd="6" destOrd="0" presId="urn:microsoft.com/office/officeart/2008/layout/VerticalCurvedList"/>
    <dgm:cxn modelId="{AD88A1E7-9D62-4AA7-8DCF-80E6102A93B6}" type="presParOf" srcId="{329F2898-D06B-4FC9-A56E-0F8E090A3C64}" destId="{2B6808FB-71E8-42C8-8FE1-4A9A8DDBE6A3}" srcOrd="0" destOrd="0" presId="urn:microsoft.com/office/officeart/2008/layout/VerticalCurvedList"/>
    <dgm:cxn modelId="{9918FE46-63DC-4C0C-9891-7A1D29A03DD8}" type="presParOf" srcId="{979BEA43-254E-4B8D-8C47-467619E9455E}" destId="{81E5298D-06E4-41DA-BBA6-72C65629CC66}" srcOrd="7" destOrd="0" presId="urn:microsoft.com/office/officeart/2008/layout/VerticalCurvedList"/>
    <dgm:cxn modelId="{0F45365A-14B4-4411-B0B7-40A133280031}" type="presParOf" srcId="{979BEA43-254E-4B8D-8C47-467619E9455E}" destId="{61DB8014-8D1D-47A8-A0BF-4595E30AA4EA}" srcOrd="8" destOrd="0" presId="urn:microsoft.com/office/officeart/2008/layout/VerticalCurvedList"/>
    <dgm:cxn modelId="{74044E87-D778-43B8-9FDE-DFA889DDA55F}" type="presParOf" srcId="{61DB8014-8D1D-47A8-A0BF-4595E30AA4EA}" destId="{C09C1138-6073-43DF-850D-414A6DF04C94}" srcOrd="0" destOrd="0" presId="urn:microsoft.com/office/officeart/2008/layout/VerticalCurvedList"/>
    <dgm:cxn modelId="{E26F5227-EDCE-4822-BF07-EFB3DFAD62F3}" type="presParOf" srcId="{979BEA43-254E-4B8D-8C47-467619E9455E}" destId="{7B16360E-4571-4B42-957F-E07F0A085D07}" srcOrd="9" destOrd="0" presId="urn:microsoft.com/office/officeart/2008/layout/VerticalCurvedList"/>
    <dgm:cxn modelId="{A1F5FECB-CDCE-4BEC-8E57-1EB8BE90B19F}" type="presParOf" srcId="{979BEA43-254E-4B8D-8C47-467619E9455E}" destId="{ACFADB50-9910-4D96-AA1D-D75E480057B6}" srcOrd="10" destOrd="0" presId="urn:microsoft.com/office/officeart/2008/layout/VerticalCurvedList"/>
    <dgm:cxn modelId="{BFBB27F1-4F5E-43E1-8901-83F919E6D8BD}" type="presParOf" srcId="{ACFADB50-9910-4D96-AA1D-D75E480057B6}" destId="{51F591EE-0D2A-4831-A1CC-4C528019E795}"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B93BDA4-599A-490D-9814-9C2FB8D61904}"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en-US"/>
        </a:p>
      </dgm:t>
    </dgm:pt>
    <dgm:pt modelId="{A3D1E9B9-E07B-4861-AC5A-4FF6A09E1456}">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solidFill>
                <a:srgbClr val="0536B3">
                  <a:hueOff val="0"/>
                  <a:satOff val="0"/>
                  <a:lumOff val="0"/>
                  <a:alphaOff val="0"/>
                </a:srgbClr>
              </a:solidFill>
              <a:latin typeface="Arial" panose="020B0604020202020204" pitchFamily="34" charset="0"/>
              <a:cs typeface="Arial" panose="020B0604020202020204" pitchFamily="34" charset="0"/>
            </a:rPr>
            <a:t>Currently, default loans consist 7.82% of total loans but remember that we still have current loans which have the risk of becoming charge off loans. (So this percentage is subjected to possible changes.) </a:t>
          </a:r>
          <a:endParaRPr lang="en-US" dirty="0"/>
        </a:p>
      </dgm:t>
    </dgm:pt>
    <dgm:pt modelId="{6036C544-C2D0-4564-AE08-36211D05A9F7}" type="parTrans" cxnId="{9512F889-2F4A-4217-8B8B-C7FA6FDD6B16}">
      <dgm:prSet/>
      <dgm:spPr/>
      <dgm:t>
        <a:bodyPr/>
        <a:lstStyle/>
        <a:p>
          <a:endParaRPr lang="en-US"/>
        </a:p>
      </dgm:t>
    </dgm:pt>
    <dgm:pt modelId="{913AEF37-D328-4495-88D9-2F011D9195FB}" type="sibTrans" cxnId="{9512F889-2F4A-4217-8B8B-C7FA6FDD6B16}">
      <dgm:prSet/>
      <dgm:spPr/>
      <dgm:t>
        <a:bodyPr/>
        <a:lstStyle/>
        <a:p>
          <a:endParaRPr lang="en-US"/>
        </a:p>
      </dgm:t>
    </dgm:pt>
    <dgm:pt modelId="{56D96917-EF15-4C11-9BB3-604B9B992EA4}">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solidFill>
                <a:srgbClr val="0536B3">
                  <a:hueOff val="0"/>
                  <a:satOff val="0"/>
                  <a:lumOff val="0"/>
                  <a:alphaOff val="0"/>
                </a:srgbClr>
              </a:solidFill>
              <a:latin typeface="Arial" panose="020B0604020202020204" pitchFamily="34" charset="0"/>
              <a:cs typeface="Arial" panose="020B0604020202020204" pitchFamily="34" charset="0"/>
            </a:rPr>
            <a:t> The amount of bad loans could increment as the days pass by, since we still have a great amount of current loans. </a:t>
          </a:r>
          <a:endParaRPr lang="en-US" dirty="0"/>
        </a:p>
      </dgm:t>
    </dgm:pt>
    <dgm:pt modelId="{38962327-EFFE-481C-B323-183AC024171A}" type="parTrans" cxnId="{D1681E5C-9902-4A93-9FC0-7E7667710802}">
      <dgm:prSet/>
      <dgm:spPr/>
      <dgm:t>
        <a:bodyPr/>
        <a:lstStyle/>
        <a:p>
          <a:endParaRPr lang="en-US"/>
        </a:p>
      </dgm:t>
    </dgm:pt>
    <dgm:pt modelId="{EA5AD6F2-A5C5-4234-A56E-81D420F36A1F}" type="sibTrans" cxnId="{D1681E5C-9902-4A93-9FC0-7E7667710802}">
      <dgm:prSet/>
      <dgm:spPr/>
      <dgm:t>
        <a:bodyPr/>
        <a:lstStyle/>
        <a:p>
          <a:endParaRPr lang="en-US"/>
        </a:p>
      </dgm:t>
    </dgm:pt>
    <dgm:pt modelId="{EFCF1B65-00A0-4C9E-ABD9-DC65BE89BB5C}" type="pres">
      <dgm:prSet presAssocID="{5B93BDA4-599A-490D-9814-9C2FB8D61904}" presName="Name0" presStyleCnt="0">
        <dgm:presLayoutVars>
          <dgm:chMax val="7"/>
          <dgm:chPref val="7"/>
          <dgm:dir/>
        </dgm:presLayoutVars>
      </dgm:prSet>
      <dgm:spPr/>
    </dgm:pt>
    <dgm:pt modelId="{979BEA43-254E-4B8D-8C47-467619E9455E}" type="pres">
      <dgm:prSet presAssocID="{5B93BDA4-599A-490D-9814-9C2FB8D61904}" presName="Name1" presStyleCnt="0"/>
      <dgm:spPr/>
    </dgm:pt>
    <dgm:pt modelId="{5FD35C57-A753-48B8-B5AD-0B770E5D09DB}" type="pres">
      <dgm:prSet presAssocID="{5B93BDA4-599A-490D-9814-9C2FB8D61904}" presName="cycle" presStyleCnt="0"/>
      <dgm:spPr/>
    </dgm:pt>
    <dgm:pt modelId="{F143D0A2-4D28-4CA7-8D1D-224EB05F8B85}" type="pres">
      <dgm:prSet presAssocID="{5B93BDA4-599A-490D-9814-9C2FB8D61904}" presName="srcNode" presStyleLbl="node1" presStyleIdx="0" presStyleCnt="2"/>
      <dgm:spPr/>
    </dgm:pt>
    <dgm:pt modelId="{CCBA3C5F-0C0B-4016-A2E2-2AA369FE6B97}" type="pres">
      <dgm:prSet presAssocID="{5B93BDA4-599A-490D-9814-9C2FB8D61904}" presName="conn" presStyleLbl="parChTrans1D2" presStyleIdx="0" presStyleCnt="1"/>
      <dgm:spPr/>
    </dgm:pt>
    <dgm:pt modelId="{A2614DBC-3467-464A-B8DD-C9A73C00EF93}" type="pres">
      <dgm:prSet presAssocID="{5B93BDA4-599A-490D-9814-9C2FB8D61904}" presName="extraNode" presStyleLbl="node1" presStyleIdx="0" presStyleCnt="2"/>
      <dgm:spPr/>
    </dgm:pt>
    <dgm:pt modelId="{3848A432-DC13-4441-A8E9-AF2FB4964451}" type="pres">
      <dgm:prSet presAssocID="{5B93BDA4-599A-490D-9814-9C2FB8D61904}" presName="dstNode" presStyleLbl="node1" presStyleIdx="0" presStyleCnt="2"/>
      <dgm:spPr/>
    </dgm:pt>
    <dgm:pt modelId="{5056D310-7E70-4EDC-A117-FDFADEC8F14F}" type="pres">
      <dgm:prSet presAssocID="{A3D1E9B9-E07B-4861-AC5A-4FF6A09E1456}" presName="text_1" presStyleLbl="node1" presStyleIdx="0" presStyleCnt="2" custScaleX="99163" custLinFactNeighborX="551">
        <dgm:presLayoutVars>
          <dgm:bulletEnabled val="1"/>
        </dgm:presLayoutVars>
      </dgm:prSet>
      <dgm:spPr/>
    </dgm:pt>
    <dgm:pt modelId="{3FA96CAA-79CA-464D-9508-A82783AC4AF7}" type="pres">
      <dgm:prSet presAssocID="{A3D1E9B9-E07B-4861-AC5A-4FF6A09E1456}" presName="accent_1" presStyleCnt="0"/>
      <dgm:spPr/>
    </dgm:pt>
    <dgm:pt modelId="{5522696E-4E53-48AF-BDDB-9DBC45617BE3}" type="pres">
      <dgm:prSet presAssocID="{A3D1E9B9-E07B-4861-AC5A-4FF6A09E1456}" presName="accentRepeatNode" presStyleLbl="solidFgAcc1" presStyleIdx="0" presStyleCnt="2"/>
      <dgm:spPr>
        <a:xfrm>
          <a:off x="13033" y="264747"/>
          <a:ext cx="882325" cy="882325"/>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gm:spPr>
    </dgm:pt>
    <dgm:pt modelId="{F9565935-97B1-417D-A474-75F856F61537}" type="pres">
      <dgm:prSet presAssocID="{56D96917-EF15-4C11-9BB3-604B9B992EA4}" presName="text_2" presStyleLbl="node1" presStyleIdx="1" presStyleCnt="2" custLinFactNeighborX="134" custLinFactNeighborY="-4232">
        <dgm:presLayoutVars>
          <dgm:bulletEnabled val="1"/>
        </dgm:presLayoutVars>
      </dgm:prSet>
      <dgm:spPr/>
    </dgm:pt>
    <dgm:pt modelId="{B02619F1-66E8-4672-9F30-3F6F351C4B62}" type="pres">
      <dgm:prSet presAssocID="{56D96917-EF15-4C11-9BB3-604B9B992EA4}" presName="accent_2" presStyleCnt="0"/>
      <dgm:spPr/>
    </dgm:pt>
    <dgm:pt modelId="{C09C1138-6073-43DF-850D-414A6DF04C94}" type="pres">
      <dgm:prSet presAssocID="{56D96917-EF15-4C11-9BB3-604B9B992EA4}" presName="accentRepeatNode" presStyleLbl="solidFgAcc1" presStyleIdx="1" presStyleCnt="2"/>
      <dgm:spPr>
        <a:xfrm>
          <a:off x="13033" y="1323735"/>
          <a:ext cx="882325" cy="882325"/>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gm:spPr>
    </dgm:pt>
  </dgm:ptLst>
  <dgm:cxnLst>
    <dgm:cxn modelId="{8CDA332E-553C-4492-8400-B4920DA05AEF}" type="presOf" srcId="{913AEF37-D328-4495-88D9-2F011D9195FB}" destId="{CCBA3C5F-0C0B-4016-A2E2-2AA369FE6B97}" srcOrd="0" destOrd="0" presId="urn:microsoft.com/office/officeart/2008/layout/VerticalCurvedList"/>
    <dgm:cxn modelId="{D1681E5C-9902-4A93-9FC0-7E7667710802}" srcId="{5B93BDA4-599A-490D-9814-9C2FB8D61904}" destId="{56D96917-EF15-4C11-9BB3-604B9B992EA4}" srcOrd="1" destOrd="0" parTransId="{38962327-EFFE-481C-B323-183AC024171A}" sibTransId="{EA5AD6F2-A5C5-4234-A56E-81D420F36A1F}"/>
    <dgm:cxn modelId="{9512F889-2F4A-4217-8B8B-C7FA6FDD6B16}" srcId="{5B93BDA4-599A-490D-9814-9C2FB8D61904}" destId="{A3D1E9B9-E07B-4861-AC5A-4FF6A09E1456}" srcOrd="0" destOrd="0" parTransId="{6036C544-C2D0-4564-AE08-36211D05A9F7}" sibTransId="{913AEF37-D328-4495-88D9-2F011D9195FB}"/>
    <dgm:cxn modelId="{99C9C49F-152A-4360-BF40-1EE8FA813258}" type="presOf" srcId="{5B93BDA4-599A-490D-9814-9C2FB8D61904}" destId="{EFCF1B65-00A0-4C9E-ABD9-DC65BE89BB5C}" srcOrd="0" destOrd="0" presId="urn:microsoft.com/office/officeart/2008/layout/VerticalCurvedList"/>
    <dgm:cxn modelId="{AFFCD1AD-F5FC-4856-9BFC-2F122F20EAF4}" type="presOf" srcId="{A3D1E9B9-E07B-4861-AC5A-4FF6A09E1456}" destId="{5056D310-7E70-4EDC-A117-FDFADEC8F14F}" srcOrd="0" destOrd="0" presId="urn:microsoft.com/office/officeart/2008/layout/VerticalCurvedList"/>
    <dgm:cxn modelId="{1FBC63DC-DB1B-4705-A0F0-6D519907E480}" type="presOf" srcId="{56D96917-EF15-4C11-9BB3-604B9B992EA4}" destId="{F9565935-97B1-417D-A474-75F856F61537}" srcOrd="0" destOrd="0" presId="urn:microsoft.com/office/officeart/2008/layout/VerticalCurvedList"/>
    <dgm:cxn modelId="{6B81A525-11C6-4C14-BC51-8D84E0876B88}" type="presParOf" srcId="{EFCF1B65-00A0-4C9E-ABD9-DC65BE89BB5C}" destId="{979BEA43-254E-4B8D-8C47-467619E9455E}" srcOrd="0" destOrd="0" presId="urn:microsoft.com/office/officeart/2008/layout/VerticalCurvedList"/>
    <dgm:cxn modelId="{30259551-5DFF-4EE3-9F8E-9CCB9328379E}" type="presParOf" srcId="{979BEA43-254E-4B8D-8C47-467619E9455E}" destId="{5FD35C57-A753-48B8-B5AD-0B770E5D09DB}" srcOrd="0" destOrd="0" presId="urn:microsoft.com/office/officeart/2008/layout/VerticalCurvedList"/>
    <dgm:cxn modelId="{5EA593E5-5DA1-4791-ABFC-CB1873A096F2}" type="presParOf" srcId="{5FD35C57-A753-48B8-B5AD-0B770E5D09DB}" destId="{F143D0A2-4D28-4CA7-8D1D-224EB05F8B85}" srcOrd="0" destOrd="0" presId="urn:microsoft.com/office/officeart/2008/layout/VerticalCurvedList"/>
    <dgm:cxn modelId="{7FE19C43-AFBB-40D7-B907-8B4DA874EE7C}" type="presParOf" srcId="{5FD35C57-A753-48B8-B5AD-0B770E5D09DB}" destId="{CCBA3C5F-0C0B-4016-A2E2-2AA369FE6B97}" srcOrd="1" destOrd="0" presId="urn:microsoft.com/office/officeart/2008/layout/VerticalCurvedList"/>
    <dgm:cxn modelId="{96BC39DA-3E3F-4BF6-B3D9-4968381B99D7}" type="presParOf" srcId="{5FD35C57-A753-48B8-B5AD-0B770E5D09DB}" destId="{A2614DBC-3467-464A-B8DD-C9A73C00EF93}" srcOrd="2" destOrd="0" presId="urn:microsoft.com/office/officeart/2008/layout/VerticalCurvedList"/>
    <dgm:cxn modelId="{46075081-B165-4171-A030-AB9DA7E799D1}" type="presParOf" srcId="{5FD35C57-A753-48B8-B5AD-0B770E5D09DB}" destId="{3848A432-DC13-4441-A8E9-AF2FB4964451}" srcOrd="3" destOrd="0" presId="urn:microsoft.com/office/officeart/2008/layout/VerticalCurvedList"/>
    <dgm:cxn modelId="{DB724A70-36B4-4758-A3A7-39E88FBB31B9}" type="presParOf" srcId="{979BEA43-254E-4B8D-8C47-467619E9455E}" destId="{5056D310-7E70-4EDC-A117-FDFADEC8F14F}" srcOrd="1" destOrd="0" presId="urn:microsoft.com/office/officeart/2008/layout/VerticalCurvedList"/>
    <dgm:cxn modelId="{3F7B7A25-890B-4554-96B6-156BB4438CE9}" type="presParOf" srcId="{979BEA43-254E-4B8D-8C47-467619E9455E}" destId="{3FA96CAA-79CA-464D-9508-A82783AC4AF7}" srcOrd="2" destOrd="0" presId="urn:microsoft.com/office/officeart/2008/layout/VerticalCurvedList"/>
    <dgm:cxn modelId="{F0585940-06D5-40A7-97FE-F7C3236CF417}" type="presParOf" srcId="{3FA96CAA-79CA-464D-9508-A82783AC4AF7}" destId="{5522696E-4E53-48AF-BDDB-9DBC45617BE3}" srcOrd="0" destOrd="0" presId="urn:microsoft.com/office/officeart/2008/layout/VerticalCurvedList"/>
    <dgm:cxn modelId="{A737941D-38C7-47B2-9136-988560ADC38E}" type="presParOf" srcId="{979BEA43-254E-4B8D-8C47-467619E9455E}" destId="{F9565935-97B1-417D-A474-75F856F61537}" srcOrd="3" destOrd="0" presId="urn:microsoft.com/office/officeart/2008/layout/VerticalCurvedList"/>
    <dgm:cxn modelId="{641C971A-01E8-4AB6-A1DB-0BD51BBC13B1}" type="presParOf" srcId="{979BEA43-254E-4B8D-8C47-467619E9455E}" destId="{B02619F1-66E8-4672-9F30-3F6F351C4B62}" srcOrd="4" destOrd="0" presId="urn:microsoft.com/office/officeart/2008/layout/VerticalCurvedList"/>
    <dgm:cxn modelId="{9B4CBF9E-5EB0-46DD-9AC9-3267DA1CBB0B}" type="presParOf" srcId="{B02619F1-66E8-4672-9F30-3F6F351C4B62}" destId="{C09C1138-6073-43DF-850D-414A6DF04C94}"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5B93BDA4-599A-490D-9814-9C2FB8D61904}"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en-US"/>
        </a:p>
      </dgm:t>
    </dgm:pt>
    <dgm:pt modelId="{A3D1E9B9-E07B-4861-AC5A-4FF6A09E1456}">
      <dgm:prSet phldrT="[Text]" custT="1"/>
      <dgm:spPr>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spcFirstLastPara="0" vert="horz" wrap="square" lIns="315869" tIns="40640" rIns="40640" bIns="40640" numCol="1" spcCol="1270" anchor="ctr" anchorCtr="0"/>
        <a:lstStyle/>
        <a:p>
          <a:r>
            <a:rPr lang="en-US" sz="1600" b="0" i="0" u="none" dirty="0">
              <a:latin typeface="Arial" panose="020B0604020202020204" pitchFamily="34" charset="0"/>
              <a:cs typeface="Arial" panose="020B0604020202020204" pitchFamily="34" charset="0"/>
            </a:rPr>
            <a:t>When a person is assigned Grade A, the risk of default is lowest and G grade shows the risk of default is highest. This is because interest rate increase from A-G</a:t>
          </a:r>
          <a:endParaRPr lang="en-US" sz="1600" dirty="0">
            <a:latin typeface="Arial" panose="020B0604020202020204" pitchFamily="34" charset="0"/>
            <a:cs typeface="Arial" panose="020B0604020202020204" pitchFamily="34" charset="0"/>
          </a:endParaRPr>
        </a:p>
      </dgm:t>
    </dgm:pt>
    <dgm:pt modelId="{6036C544-C2D0-4564-AE08-36211D05A9F7}" type="parTrans" cxnId="{9512F889-2F4A-4217-8B8B-C7FA6FDD6B16}">
      <dgm:prSet/>
      <dgm:spPr/>
      <dgm:t>
        <a:bodyPr/>
        <a:lstStyle/>
        <a:p>
          <a:endParaRPr lang="en-US"/>
        </a:p>
      </dgm:t>
    </dgm:pt>
    <dgm:pt modelId="{913AEF37-D328-4495-88D9-2F011D9195FB}" type="sibTrans" cxnId="{9512F889-2F4A-4217-8B8B-C7FA6FDD6B16}">
      <dgm:prSet/>
      <dgm:spPr/>
      <dgm:t>
        <a:bodyPr/>
        <a:lstStyle/>
        <a:p>
          <a:endParaRPr lang="en-US"/>
        </a:p>
      </dgm:t>
    </dgm:pt>
    <dgm:pt modelId="{56D96917-EF15-4C11-9BB3-604B9B992EA4}">
      <dgm:prSet phldrT="[Text]"/>
      <dgm:spPr>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spcFirstLastPara="0" vert="horz" wrap="square" lIns="315869" tIns="40640" rIns="40640" bIns="40640" numCol="1" spcCol="1270" anchor="ctr" anchorCtr="0"/>
        <a:lstStyle/>
        <a:p>
          <a:r>
            <a:rPr lang="en-US" b="0" i="0" u="none" dirty="0">
              <a:latin typeface="Arial" panose="020B0604020202020204" pitchFamily="34" charset="0"/>
              <a:cs typeface="Arial" panose="020B0604020202020204" pitchFamily="34" charset="0"/>
            </a:rPr>
            <a:t> The </a:t>
          </a:r>
          <a:r>
            <a:rPr lang="en-US" b="1" i="0" u="none" dirty="0">
              <a:latin typeface="Arial" panose="020B0604020202020204" pitchFamily="34" charset="0"/>
              <a:cs typeface="Arial" panose="020B0604020202020204" pitchFamily="34" charset="0"/>
            </a:rPr>
            <a:t>lower the grade the higher the interest</a:t>
          </a:r>
          <a:r>
            <a:rPr lang="en-US" b="0" i="0" u="none" dirty="0">
              <a:latin typeface="Arial" panose="020B0604020202020204" pitchFamily="34" charset="0"/>
              <a:cs typeface="Arial" panose="020B0604020202020204" pitchFamily="34" charset="0"/>
            </a:rPr>
            <a:t> the customer had to pay back to investors.</a:t>
          </a:r>
          <a:endParaRPr lang="en-US" dirty="0">
            <a:latin typeface="Arial" panose="020B0604020202020204" pitchFamily="34" charset="0"/>
            <a:cs typeface="Arial" panose="020B0604020202020204" pitchFamily="34" charset="0"/>
          </a:endParaRPr>
        </a:p>
      </dgm:t>
    </dgm:pt>
    <dgm:pt modelId="{38962327-EFFE-481C-B323-183AC024171A}" type="parTrans" cxnId="{D1681E5C-9902-4A93-9FC0-7E7667710802}">
      <dgm:prSet/>
      <dgm:spPr/>
      <dgm:t>
        <a:bodyPr/>
        <a:lstStyle/>
        <a:p>
          <a:endParaRPr lang="en-US"/>
        </a:p>
      </dgm:t>
    </dgm:pt>
    <dgm:pt modelId="{EA5AD6F2-A5C5-4234-A56E-81D420F36A1F}" type="sibTrans" cxnId="{D1681E5C-9902-4A93-9FC0-7E7667710802}">
      <dgm:prSet/>
      <dgm:spPr/>
      <dgm:t>
        <a:bodyPr/>
        <a:lstStyle/>
        <a:p>
          <a:endParaRPr lang="en-US"/>
        </a:p>
      </dgm:t>
    </dgm:pt>
    <dgm:pt modelId="{2B728EA0-7AF4-4291-9EEC-A8E379767D85}">
      <dgm:prSet phldrT="[Text]" custT="1"/>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sz="1600" b="0" i="0" u="none" kern="1200" dirty="0">
              <a:latin typeface="Arial" panose="020B0604020202020204" pitchFamily="34" charset="0"/>
              <a:cs typeface="Arial" panose="020B0604020202020204" pitchFamily="34" charset="0"/>
            </a:rPr>
            <a:t> Default increases with increase in Grade from A-G, which clearly indicates that a loan with grade A means lowest risk of loan default and G means higher risk of loan default.</a:t>
          </a:r>
          <a:endParaRPr lang="en-US" sz="1600" kern="1200" dirty="0">
            <a:solidFill>
              <a:srgbClr val="0536B3">
                <a:hueOff val="0"/>
                <a:satOff val="0"/>
                <a:lumOff val="0"/>
                <a:alphaOff val="0"/>
              </a:srgbClr>
            </a:solidFill>
            <a:latin typeface="Arial" panose="020B0604020202020204" pitchFamily="34" charset="0"/>
            <a:ea typeface="+mn-ea"/>
            <a:cs typeface="Arial" panose="020B0604020202020204" pitchFamily="34" charset="0"/>
          </a:endParaRPr>
        </a:p>
      </dgm:t>
    </dgm:pt>
    <dgm:pt modelId="{27B8747B-C804-4702-8369-3F499403BD62}" type="sibTrans" cxnId="{EDDA2E4C-5A15-4C74-B40B-0864ADFCE6E8}">
      <dgm:prSet/>
      <dgm:spPr/>
      <dgm:t>
        <a:bodyPr/>
        <a:lstStyle/>
        <a:p>
          <a:endParaRPr lang="en-US"/>
        </a:p>
      </dgm:t>
    </dgm:pt>
    <dgm:pt modelId="{6394B151-F4EE-499E-9FF8-5905005C9C1F}" type="parTrans" cxnId="{EDDA2E4C-5A15-4C74-B40B-0864ADFCE6E8}">
      <dgm:prSet/>
      <dgm:spPr/>
      <dgm:t>
        <a:bodyPr/>
        <a:lstStyle/>
        <a:p>
          <a:endParaRPr lang="en-US"/>
        </a:p>
      </dgm:t>
    </dgm:pt>
    <dgm:pt modelId="{EFCF1B65-00A0-4C9E-ABD9-DC65BE89BB5C}" type="pres">
      <dgm:prSet presAssocID="{5B93BDA4-599A-490D-9814-9C2FB8D61904}" presName="Name0" presStyleCnt="0">
        <dgm:presLayoutVars>
          <dgm:chMax val="7"/>
          <dgm:chPref val="7"/>
          <dgm:dir/>
        </dgm:presLayoutVars>
      </dgm:prSet>
      <dgm:spPr/>
    </dgm:pt>
    <dgm:pt modelId="{979BEA43-254E-4B8D-8C47-467619E9455E}" type="pres">
      <dgm:prSet presAssocID="{5B93BDA4-599A-490D-9814-9C2FB8D61904}" presName="Name1" presStyleCnt="0"/>
      <dgm:spPr/>
    </dgm:pt>
    <dgm:pt modelId="{5FD35C57-A753-48B8-B5AD-0B770E5D09DB}" type="pres">
      <dgm:prSet presAssocID="{5B93BDA4-599A-490D-9814-9C2FB8D61904}" presName="cycle" presStyleCnt="0"/>
      <dgm:spPr/>
    </dgm:pt>
    <dgm:pt modelId="{F143D0A2-4D28-4CA7-8D1D-224EB05F8B85}" type="pres">
      <dgm:prSet presAssocID="{5B93BDA4-599A-490D-9814-9C2FB8D61904}" presName="srcNode" presStyleLbl="node1" presStyleIdx="0" presStyleCnt="3"/>
      <dgm:spPr/>
    </dgm:pt>
    <dgm:pt modelId="{CCBA3C5F-0C0B-4016-A2E2-2AA369FE6B97}" type="pres">
      <dgm:prSet presAssocID="{5B93BDA4-599A-490D-9814-9C2FB8D61904}" presName="conn" presStyleLbl="parChTrans1D2" presStyleIdx="0" presStyleCnt="1"/>
      <dgm:spPr/>
    </dgm:pt>
    <dgm:pt modelId="{A2614DBC-3467-464A-B8DD-C9A73C00EF93}" type="pres">
      <dgm:prSet presAssocID="{5B93BDA4-599A-490D-9814-9C2FB8D61904}" presName="extraNode" presStyleLbl="node1" presStyleIdx="0" presStyleCnt="3"/>
      <dgm:spPr/>
    </dgm:pt>
    <dgm:pt modelId="{3848A432-DC13-4441-A8E9-AF2FB4964451}" type="pres">
      <dgm:prSet presAssocID="{5B93BDA4-599A-490D-9814-9C2FB8D61904}" presName="dstNode" presStyleLbl="node1" presStyleIdx="0" presStyleCnt="3"/>
      <dgm:spPr/>
    </dgm:pt>
    <dgm:pt modelId="{D19B504F-848F-43E7-8605-DFB190C711F9}" type="pres">
      <dgm:prSet presAssocID="{2B728EA0-7AF4-4291-9EEC-A8E379767D85}" presName="text_1" presStyleLbl="node1" presStyleIdx="0" presStyleCnt="3" custScaleY="128825" custLinFactNeighborX="298">
        <dgm:presLayoutVars>
          <dgm:bulletEnabled val="1"/>
        </dgm:presLayoutVars>
      </dgm:prSet>
      <dgm:spPr/>
    </dgm:pt>
    <dgm:pt modelId="{B275F486-6492-4A33-A758-D8153CE9C476}" type="pres">
      <dgm:prSet presAssocID="{2B728EA0-7AF4-4291-9EEC-A8E379767D85}" presName="accent_1" presStyleCnt="0"/>
      <dgm:spPr/>
    </dgm:pt>
    <dgm:pt modelId="{7FA4D232-4D11-454C-92CB-23D499ADDB34}" type="pres">
      <dgm:prSet presAssocID="{2B728EA0-7AF4-4291-9EEC-A8E379767D85}" presName="accentRepeatNode" presStyleLbl="solidFgAcc1" presStyleIdx="0" presStyleCnt="3"/>
      <dgm:spPr>
        <a:xfrm>
          <a:off x="47428" y="149126"/>
          <a:ext cx="497431" cy="497431"/>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gm:spPr>
    </dgm:pt>
    <dgm:pt modelId="{AFD4B7E5-42A1-4EBB-A5FE-9BBCCDC6A122}" type="pres">
      <dgm:prSet presAssocID="{A3D1E9B9-E07B-4861-AC5A-4FF6A09E1456}" presName="text_2" presStyleLbl="node1" presStyleIdx="1" presStyleCnt="3" custScaleY="114220">
        <dgm:presLayoutVars>
          <dgm:bulletEnabled val="1"/>
        </dgm:presLayoutVars>
      </dgm:prSet>
      <dgm:spPr>
        <a:xfrm>
          <a:off x="524295" y="767596"/>
          <a:ext cx="10472403" cy="454533"/>
        </a:xfrm>
        <a:prstGeom prst="rect">
          <a:avLst/>
        </a:prstGeom>
      </dgm:spPr>
    </dgm:pt>
    <dgm:pt modelId="{284813FA-4F08-47F5-83DD-9D5130B53FF5}" type="pres">
      <dgm:prSet presAssocID="{A3D1E9B9-E07B-4861-AC5A-4FF6A09E1456}" presName="accent_2" presStyleCnt="0"/>
      <dgm:spPr/>
    </dgm:pt>
    <dgm:pt modelId="{5522696E-4E53-48AF-BDDB-9DBC45617BE3}" type="pres">
      <dgm:prSet presAssocID="{A3D1E9B9-E07B-4861-AC5A-4FF6A09E1456}" presName="accentRepeatNode" presStyleLbl="solidFgAcc1" presStyleIdx="1" presStyleCnt="3"/>
      <dgm:spPr>
        <a:xfrm>
          <a:off x="275580" y="746147"/>
          <a:ext cx="497431" cy="497431"/>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gm:spPr>
    </dgm:pt>
    <dgm:pt modelId="{FCC18E91-A25C-4725-A422-AAEC87F8A83A}" type="pres">
      <dgm:prSet presAssocID="{56D96917-EF15-4C11-9BB3-604B9B992EA4}" presName="text_3" presStyleLbl="node1" presStyleIdx="2" presStyleCnt="3">
        <dgm:presLayoutVars>
          <dgm:bulletEnabled val="1"/>
        </dgm:presLayoutVars>
      </dgm:prSet>
      <dgm:spPr>
        <a:xfrm>
          <a:off x="524295" y="1392912"/>
          <a:ext cx="10472403" cy="397945"/>
        </a:xfrm>
        <a:prstGeom prst="rect">
          <a:avLst/>
        </a:prstGeom>
      </dgm:spPr>
    </dgm:pt>
    <dgm:pt modelId="{67D5079C-F16E-4753-947E-E826ACD99256}" type="pres">
      <dgm:prSet presAssocID="{56D96917-EF15-4C11-9BB3-604B9B992EA4}" presName="accent_3" presStyleCnt="0"/>
      <dgm:spPr/>
    </dgm:pt>
    <dgm:pt modelId="{C09C1138-6073-43DF-850D-414A6DF04C94}" type="pres">
      <dgm:prSet presAssocID="{56D96917-EF15-4C11-9BB3-604B9B992EA4}" presName="accentRepeatNode" presStyleLbl="solidFgAcc1" presStyleIdx="2" presStyleCnt="3"/>
      <dgm:spPr>
        <a:xfrm>
          <a:off x="275580" y="1343168"/>
          <a:ext cx="497431" cy="497431"/>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gm:spPr>
    </dgm:pt>
  </dgm:ptLst>
  <dgm:cxnLst>
    <dgm:cxn modelId="{C21EE832-823E-4263-B826-052EC2459736}" type="presOf" srcId="{A3D1E9B9-E07B-4861-AC5A-4FF6A09E1456}" destId="{AFD4B7E5-42A1-4EBB-A5FE-9BBCCDC6A122}" srcOrd="0" destOrd="0" presId="urn:microsoft.com/office/officeart/2008/layout/VerticalCurvedList"/>
    <dgm:cxn modelId="{D1681E5C-9902-4A93-9FC0-7E7667710802}" srcId="{5B93BDA4-599A-490D-9814-9C2FB8D61904}" destId="{56D96917-EF15-4C11-9BB3-604B9B992EA4}" srcOrd="2" destOrd="0" parTransId="{38962327-EFFE-481C-B323-183AC024171A}" sibTransId="{EA5AD6F2-A5C5-4234-A56E-81D420F36A1F}"/>
    <dgm:cxn modelId="{EDDA2E4C-5A15-4C74-B40B-0864ADFCE6E8}" srcId="{5B93BDA4-599A-490D-9814-9C2FB8D61904}" destId="{2B728EA0-7AF4-4291-9EEC-A8E379767D85}" srcOrd="0" destOrd="0" parTransId="{6394B151-F4EE-499E-9FF8-5905005C9C1F}" sibTransId="{27B8747B-C804-4702-8369-3F499403BD62}"/>
    <dgm:cxn modelId="{10016F56-D1A4-49E1-A72C-B224CDBF5CE8}" type="presOf" srcId="{2B728EA0-7AF4-4291-9EEC-A8E379767D85}" destId="{D19B504F-848F-43E7-8605-DFB190C711F9}" srcOrd="0" destOrd="0" presId="urn:microsoft.com/office/officeart/2008/layout/VerticalCurvedList"/>
    <dgm:cxn modelId="{9512F889-2F4A-4217-8B8B-C7FA6FDD6B16}" srcId="{5B93BDA4-599A-490D-9814-9C2FB8D61904}" destId="{A3D1E9B9-E07B-4861-AC5A-4FF6A09E1456}" srcOrd="1" destOrd="0" parTransId="{6036C544-C2D0-4564-AE08-36211D05A9F7}" sibTransId="{913AEF37-D328-4495-88D9-2F011D9195FB}"/>
    <dgm:cxn modelId="{99C9C49F-152A-4360-BF40-1EE8FA813258}" type="presOf" srcId="{5B93BDA4-599A-490D-9814-9C2FB8D61904}" destId="{EFCF1B65-00A0-4C9E-ABD9-DC65BE89BB5C}" srcOrd="0" destOrd="0" presId="urn:microsoft.com/office/officeart/2008/layout/VerticalCurvedList"/>
    <dgm:cxn modelId="{6952DFBA-4036-4DB6-9801-3F6B1CE67D01}" type="presOf" srcId="{56D96917-EF15-4C11-9BB3-604B9B992EA4}" destId="{FCC18E91-A25C-4725-A422-AAEC87F8A83A}" srcOrd="0" destOrd="0" presId="urn:microsoft.com/office/officeart/2008/layout/VerticalCurvedList"/>
    <dgm:cxn modelId="{09A82DD6-A944-4557-8500-182B9A50B07C}" type="presOf" srcId="{27B8747B-C804-4702-8369-3F499403BD62}" destId="{CCBA3C5F-0C0B-4016-A2E2-2AA369FE6B97}" srcOrd="0" destOrd="0" presId="urn:microsoft.com/office/officeart/2008/layout/VerticalCurvedList"/>
    <dgm:cxn modelId="{6B81A525-11C6-4C14-BC51-8D84E0876B88}" type="presParOf" srcId="{EFCF1B65-00A0-4C9E-ABD9-DC65BE89BB5C}" destId="{979BEA43-254E-4B8D-8C47-467619E9455E}" srcOrd="0" destOrd="0" presId="urn:microsoft.com/office/officeart/2008/layout/VerticalCurvedList"/>
    <dgm:cxn modelId="{30259551-5DFF-4EE3-9F8E-9CCB9328379E}" type="presParOf" srcId="{979BEA43-254E-4B8D-8C47-467619E9455E}" destId="{5FD35C57-A753-48B8-B5AD-0B770E5D09DB}" srcOrd="0" destOrd="0" presId="urn:microsoft.com/office/officeart/2008/layout/VerticalCurvedList"/>
    <dgm:cxn modelId="{5EA593E5-5DA1-4791-ABFC-CB1873A096F2}" type="presParOf" srcId="{5FD35C57-A753-48B8-B5AD-0B770E5D09DB}" destId="{F143D0A2-4D28-4CA7-8D1D-224EB05F8B85}" srcOrd="0" destOrd="0" presId="urn:microsoft.com/office/officeart/2008/layout/VerticalCurvedList"/>
    <dgm:cxn modelId="{7FE19C43-AFBB-40D7-B907-8B4DA874EE7C}" type="presParOf" srcId="{5FD35C57-A753-48B8-B5AD-0B770E5D09DB}" destId="{CCBA3C5F-0C0B-4016-A2E2-2AA369FE6B97}" srcOrd="1" destOrd="0" presId="urn:microsoft.com/office/officeart/2008/layout/VerticalCurvedList"/>
    <dgm:cxn modelId="{96BC39DA-3E3F-4BF6-B3D9-4968381B99D7}" type="presParOf" srcId="{5FD35C57-A753-48B8-B5AD-0B770E5D09DB}" destId="{A2614DBC-3467-464A-B8DD-C9A73C00EF93}" srcOrd="2" destOrd="0" presId="urn:microsoft.com/office/officeart/2008/layout/VerticalCurvedList"/>
    <dgm:cxn modelId="{46075081-B165-4171-A030-AB9DA7E799D1}" type="presParOf" srcId="{5FD35C57-A753-48B8-B5AD-0B770E5D09DB}" destId="{3848A432-DC13-4441-A8E9-AF2FB4964451}" srcOrd="3" destOrd="0" presId="urn:microsoft.com/office/officeart/2008/layout/VerticalCurvedList"/>
    <dgm:cxn modelId="{763EAD13-FA5A-4D8B-A228-427D07D03F56}" type="presParOf" srcId="{979BEA43-254E-4B8D-8C47-467619E9455E}" destId="{D19B504F-848F-43E7-8605-DFB190C711F9}" srcOrd="1" destOrd="0" presId="urn:microsoft.com/office/officeart/2008/layout/VerticalCurvedList"/>
    <dgm:cxn modelId="{709E749A-405E-4AF6-8021-66EFA3850C7E}" type="presParOf" srcId="{979BEA43-254E-4B8D-8C47-467619E9455E}" destId="{B275F486-6492-4A33-A758-D8153CE9C476}" srcOrd="2" destOrd="0" presId="urn:microsoft.com/office/officeart/2008/layout/VerticalCurvedList"/>
    <dgm:cxn modelId="{B299E739-3FC2-412A-8A6E-58EBF857C26A}" type="presParOf" srcId="{B275F486-6492-4A33-A758-D8153CE9C476}" destId="{7FA4D232-4D11-454C-92CB-23D499ADDB34}" srcOrd="0" destOrd="0" presId="urn:microsoft.com/office/officeart/2008/layout/VerticalCurvedList"/>
    <dgm:cxn modelId="{01DB2554-4DB4-4ED6-B2D7-0F7155371336}" type="presParOf" srcId="{979BEA43-254E-4B8D-8C47-467619E9455E}" destId="{AFD4B7E5-42A1-4EBB-A5FE-9BBCCDC6A122}" srcOrd="3" destOrd="0" presId="urn:microsoft.com/office/officeart/2008/layout/VerticalCurvedList"/>
    <dgm:cxn modelId="{00CB9823-EAA4-4BC2-9707-FD9DB500EEA8}" type="presParOf" srcId="{979BEA43-254E-4B8D-8C47-467619E9455E}" destId="{284813FA-4F08-47F5-83DD-9D5130B53FF5}" srcOrd="4" destOrd="0" presId="urn:microsoft.com/office/officeart/2008/layout/VerticalCurvedList"/>
    <dgm:cxn modelId="{9CAF9F2F-2EB2-49A8-9BDE-60ECF7594909}" type="presParOf" srcId="{284813FA-4F08-47F5-83DD-9D5130B53FF5}" destId="{5522696E-4E53-48AF-BDDB-9DBC45617BE3}" srcOrd="0" destOrd="0" presId="urn:microsoft.com/office/officeart/2008/layout/VerticalCurvedList"/>
    <dgm:cxn modelId="{9F174EE8-9CA3-4E48-8216-02C0F1EA3602}" type="presParOf" srcId="{979BEA43-254E-4B8D-8C47-467619E9455E}" destId="{FCC18E91-A25C-4725-A422-AAEC87F8A83A}" srcOrd="5" destOrd="0" presId="urn:microsoft.com/office/officeart/2008/layout/VerticalCurvedList"/>
    <dgm:cxn modelId="{0D9FD6F3-082A-42E0-87DB-8514B9928156}" type="presParOf" srcId="{979BEA43-254E-4B8D-8C47-467619E9455E}" destId="{67D5079C-F16E-4753-947E-E826ACD99256}" srcOrd="6" destOrd="0" presId="urn:microsoft.com/office/officeart/2008/layout/VerticalCurvedList"/>
    <dgm:cxn modelId="{EAE1B271-A4D4-45EC-8DCF-11F25DD43B94}" type="presParOf" srcId="{67D5079C-F16E-4753-947E-E826ACD99256}" destId="{C09C1138-6073-43DF-850D-414A6DF04C94}"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5B93BDA4-599A-490D-9814-9C2FB8D61904}"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en-US"/>
        </a:p>
      </dgm:t>
    </dgm:pt>
    <dgm:pt modelId="{A3D1E9B9-E07B-4861-AC5A-4FF6A09E1456}">
      <dgm:prSet phldrT="[Text]" custT="1"/>
      <dgm:spPr>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spcFirstLastPara="0" vert="horz" wrap="square" lIns="315869" tIns="40640" rIns="40640" bIns="40640" numCol="1" spcCol="1270" anchor="ctr" anchorCtr="0"/>
        <a:lstStyle/>
        <a:p>
          <a:pPr marL="0" lvl="0" indent="0" algn="l" defTabSz="711200">
            <a:lnSpc>
              <a:spcPct val="90000"/>
            </a:lnSpc>
            <a:spcBef>
              <a:spcPct val="0"/>
            </a:spcBef>
            <a:spcAft>
              <a:spcPct val="35000"/>
            </a:spcAft>
            <a:buNone/>
          </a:pPr>
          <a:r>
            <a:rPr lang="en-US" sz="1600" b="1"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Less</a:t>
          </a:r>
          <a:r>
            <a:rPr lang="en-US" sz="1600" b="0"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 </a:t>
          </a:r>
          <a:r>
            <a:rPr lang="en-US" sz="1600" b="1"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frequent</a:t>
          </a:r>
          <a:r>
            <a:rPr lang="en-US" sz="1600" b="0"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 </a:t>
          </a:r>
          <a:r>
            <a:rPr lang="en-US" sz="1600" b="1"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purpose</a:t>
          </a:r>
          <a:r>
            <a:rPr lang="en-US" sz="1600" b="0"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 Clients applied less for educational purposes.</a:t>
          </a:r>
        </a:p>
      </dgm:t>
    </dgm:pt>
    <dgm:pt modelId="{6036C544-C2D0-4564-AE08-36211D05A9F7}" type="parTrans" cxnId="{9512F889-2F4A-4217-8B8B-C7FA6FDD6B16}">
      <dgm:prSet/>
      <dgm:spPr/>
      <dgm:t>
        <a:bodyPr/>
        <a:lstStyle/>
        <a:p>
          <a:endParaRPr lang="en-US"/>
        </a:p>
      </dgm:t>
    </dgm:pt>
    <dgm:pt modelId="{913AEF37-D328-4495-88D9-2F011D9195FB}" type="sibTrans" cxnId="{9512F889-2F4A-4217-8B8B-C7FA6FDD6B16}">
      <dgm:prSet/>
      <dgm:spPr/>
      <dgm:t>
        <a:bodyPr/>
        <a:lstStyle/>
        <a:p>
          <a:endParaRPr lang="en-US"/>
        </a:p>
      </dgm:t>
    </dgm:pt>
    <dgm:pt modelId="{45A3E27E-5711-407F-A562-658B8A372EFE}">
      <dgm:prSet phldrT="[Text]" custT="1"/>
      <dgm:spPr>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spcFirstLastPara="0" vert="horz" wrap="square" lIns="315869" tIns="40640" rIns="40640" bIns="40640" numCol="1" spcCol="1270" anchor="ctr" anchorCtr="0"/>
        <a:lstStyle/>
        <a:p>
          <a:pPr marL="0" lvl="0" indent="0" algn="l" defTabSz="711200">
            <a:lnSpc>
              <a:spcPct val="90000"/>
            </a:lnSpc>
            <a:spcBef>
              <a:spcPct val="0"/>
            </a:spcBef>
            <a:spcAft>
              <a:spcPct val="35000"/>
            </a:spcAft>
            <a:buNone/>
          </a:pPr>
          <a:r>
            <a:rPr lang="en-US" sz="1600" b="1"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Bad</a:t>
          </a:r>
          <a:r>
            <a:rPr lang="en-US" sz="1600" b="0"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a:t>
          </a:r>
          <a:r>
            <a:rPr lang="en-US" sz="1600" b="1"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Good</a:t>
          </a:r>
          <a:r>
            <a:rPr lang="en-US" sz="1600" b="0"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 </a:t>
          </a:r>
          <a:r>
            <a:rPr lang="en-US" sz="1600" b="1"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Ratio</a:t>
          </a:r>
          <a:r>
            <a:rPr lang="en-US" sz="1600" b="0"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 Except for educational </a:t>
          </a:r>
          <a:r>
            <a:rPr lang="en-US" sz="1600" b="0" i="0" u="none" kern="1200" dirty="0" err="1">
              <a:solidFill>
                <a:srgbClr val="0536B3">
                  <a:hueOff val="0"/>
                  <a:satOff val="0"/>
                  <a:lumOff val="0"/>
                  <a:alphaOff val="0"/>
                </a:srgbClr>
              </a:solidFill>
              <a:latin typeface="Arial" panose="020B0604020202020204" pitchFamily="34" charset="0"/>
              <a:ea typeface="+mn-ea"/>
              <a:cs typeface="Arial" panose="020B0604020202020204" pitchFamily="34" charset="0"/>
            </a:rPr>
            <a:t>purposes,we</a:t>
          </a:r>
          <a:r>
            <a:rPr lang="en-US" sz="1600" b="0"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 can see that in all other purposed the bad good ratio is higher. </a:t>
          </a:r>
        </a:p>
      </dgm:t>
    </dgm:pt>
    <dgm:pt modelId="{3BB3A266-509E-4A8A-88AC-124C6E84B7FE}" type="parTrans" cxnId="{E834FEF1-BC26-428D-AF52-36B6E8AAF4A8}">
      <dgm:prSet/>
      <dgm:spPr/>
      <dgm:t>
        <a:bodyPr/>
        <a:lstStyle/>
        <a:p>
          <a:endParaRPr lang="en-US"/>
        </a:p>
      </dgm:t>
    </dgm:pt>
    <dgm:pt modelId="{C45525B9-22AD-4686-B5AB-F7C45DED2F9D}" type="sibTrans" cxnId="{E834FEF1-BC26-428D-AF52-36B6E8AAF4A8}">
      <dgm:prSet/>
      <dgm:spPr/>
      <dgm:t>
        <a:bodyPr/>
        <a:lstStyle/>
        <a:p>
          <a:endParaRPr lang="en-US"/>
        </a:p>
      </dgm:t>
    </dgm:pt>
    <dgm:pt modelId="{2B728EA0-7AF4-4291-9EEC-A8E379767D85}">
      <dgm:prSet phldrT="[Text]" custT="1"/>
      <dgm:spPr>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spcFirstLastPara="0" vert="horz" wrap="square" lIns="315869" tIns="40640" rIns="40640" bIns="40640" numCol="1" spcCol="1270" anchor="ctr" anchorCtr="0"/>
        <a:lstStyle/>
        <a:p>
          <a:pPr marL="0" lvl="0" indent="0" algn="l" defTabSz="711200">
            <a:lnSpc>
              <a:spcPct val="90000"/>
            </a:lnSpc>
            <a:spcBef>
              <a:spcPct val="0"/>
            </a:spcBef>
            <a:spcAft>
              <a:spcPct val="35000"/>
            </a:spcAft>
            <a:buFont typeface="Arial" panose="020B0604020202020204" pitchFamily="34" charset="0"/>
            <a:buNone/>
          </a:pPr>
          <a:r>
            <a:rPr lang="en-US" sz="1600" b="1"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Most</a:t>
          </a:r>
          <a:r>
            <a:rPr lang="en-US" sz="1600" b="0"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 </a:t>
          </a:r>
          <a:r>
            <a:rPr lang="en-US" sz="1600" b="1"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frequent</a:t>
          </a:r>
          <a:r>
            <a:rPr lang="en-US" sz="1600" b="0"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 </a:t>
          </a:r>
          <a:r>
            <a:rPr lang="en-US" sz="1600" b="1"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Purpose</a:t>
          </a:r>
          <a:r>
            <a:rPr lang="en-US" sz="1600" b="0"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 The reason that clients applied the most for a loan was to consolidate debt. </a:t>
          </a:r>
        </a:p>
      </dgm:t>
    </dgm:pt>
    <dgm:pt modelId="{27B8747B-C804-4702-8369-3F499403BD62}" type="sibTrans" cxnId="{EDDA2E4C-5A15-4C74-B40B-0864ADFCE6E8}">
      <dgm:prSet/>
      <dgm:spPr/>
      <dgm:t>
        <a:bodyPr/>
        <a:lstStyle/>
        <a:p>
          <a:endParaRPr lang="en-US"/>
        </a:p>
      </dgm:t>
    </dgm:pt>
    <dgm:pt modelId="{6394B151-F4EE-499E-9FF8-5905005C9C1F}" type="parTrans" cxnId="{EDDA2E4C-5A15-4C74-B40B-0864ADFCE6E8}">
      <dgm:prSet/>
      <dgm:spPr/>
      <dgm:t>
        <a:bodyPr/>
        <a:lstStyle/>
        <a:p>
          <a:endParaRPr lang="en-US"/>
        </a:p>
      </dgm:t>
    </dgm:pt>
    <dgm:pt modelId="{EFCF1B65-00A0-4C9E-ABD9-DC65BE89BB5C}" type="pres">
      <dgm:prSet presAssocID="{5B93BDA4-599A-490D-9814-9C2FB8D61904}" presName="Name0" presStyleCnt="0">
        <dgm:presLayoutVars>
          <dgm:chMax val="7"/>
          <dgm:chPref val="7"/>
          <dgm:dir/>
        </dgm:presLayoutVars>
      </dgm:prSet>
      <dgm:spPr/>
    </dgm:pt>
    <dgm:pt modelId="{979BEA43-254E-4B8D-8C47-467619E9455E}" type="pres">
      <dgm:prSet presAssocID="{5B93BDA4-599A-490D-9814-9C2FB8D61904}" presName="Name1" presStyleCnt="0"/>
      <dgm:spPr/>
    </dgm:pt>
    <dgm:pt modelId="{5FD35C57-A753-48B8-B5AD-0B770E5D09DB}" type="pres">
      <dgm:prSet presAssocID="{5B93BDA4-599A-490D-9814-9C2FB8D61904}" presName="cycle" presStyleCnt="0"/>
      <dgm:spPr/>
    </dgm:pt>
    <dgm:pt modelId="{F143D0A2-4D28-4CA7-8D1D-224EB05F8B85}" type="pres">
      <dgm:prSet presAssocID="{5B93BDA4-599A-490D-9814-9C2FB8D61904}" presName="srcNode" presStyleLbl="node1" presStyleIdx="0" presStyleCnt="3"/>
      <dgm:spPr/>
    </dgm:pt>
    <dgm:pt modelId="{CCBA3C5F-0C0B-4016-A2E2-2AA369FE6B97}" type="pres">
      <dgm:prSet presAssocID="{5B93BDA4-599A-490D-9814-9C2FB8D61904}" presName="conn" presStyleLbl="parChTrans1D2" presStyleIdx="0" presStyleCnt="1"/>
      <dgm:spPr/>
    </dgm:pt>
    <dgm:pt modelId="{A2614DBC-3467-464A-B8DD-C9A73C00EF93}" type="pres">
      <dgm:prSet presAssocID="{5B93BDA4-599A-490D-9814-9C2FB8D61904}" presName="extraNode" presStyleLbl="node1" presStyleIdx="0" presStyleCnt="3"/>
      <dgm:spPr/>
    </dgm:pt>
    <dgm:pt modelId="{3848A432-DC13-4441-A8E9-AF2FB4964451}" type="pres">
      <dgm:prSet presAssocID="{5B93BDA4-599A-490D-9814-9C2FB8D61904}" presName="dstNode" presStyleLbl="node1" presStyleIdx="0" presStyleCnt="3"/>
      <dgm:spPr/>
    </dgm:pt>
    <dgm:pt modelId="{D19B504F-848F-43E7-8605-DFB190C711F9}" type="pres">
      <dgm:prSet presAssocID="{2B728EA0-7AF4-4291-9EEC-A8E379767D85}" presName="text_1" presStyleLbl="node1" presStyleIdx="0" presStyleCnt="3">
        <dgm:presLayoutVars>
          <dgm:bulletEnabled val="1"/>
        </dgm:presLayoutVars>
      </dgm:prSet>
      <dgm:spPr>
        <a:xfrm>
          <a:off x="306643" y="206140"/>
          <a:ext cx="10483378" cy="412495"/>
        </a:xfrm>
        <a:prstGeom prst="rect">
          <a:avLst/>
        </a:prstGeom>
      </dgm:spPr>
    </dgm:pt>
    <dgm:pt modelId="{B275F486-6492-4A33-A758-D8153CE9C476}" type="pres">
      <dgm:prSet presAssocID="{2B728EA0-7AF4-4291-9EEC-A8E379767D85}" presName="accent_1" presStyleCnt="0"/>
      <dgm:spPr/>
    </dgm:pt>
    <dgm:pt modelId="{7FA4D232-4D11-454C-92CB-23D499ADDB34}" type="pres">
      <dgm:prSet presAssocID="{2B728EA0-7AF4-4291-9EEC-A8E379767D85}" presName="accentRepeatNode" presStyleLbl="solidFgAcc1" presStyleIdx="0" presStyleCnt="3"/>
      <dgm:spPr>
        <a:xfrm>
          <a:off x="48833" y="154578"/>
          <a:ext cx="515619" cy="515619"/>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gm:spPr>
    </dgm:pt>
    <dgm:pt modelId="{AFD4B7E5-42A1-4EBB-A5FE-9BBCCDC6A122}" type="pres">
      <dgm:prSet presAssocID="{A3D1E9B9-E07B-4861-AC5A-4FF6A09E1456}" presName="text_2" presStyleLbl="node1" presStyleIdx="1" presStyleCnt="3" custScaleY="114220">
        <dgm:presLayoutVars>
          <dgm:bulletEnabled val="1"/>
        </dgm:presLayoutVars>
      </dgm:prSet>
      <dgm:spPr>
        <a:xfrm>
          <a:off x="543136" y="795662"/>
          <a:ext cx="10246885" cy="471152"/>
        </a:xfrm>
        <a:prstGeom prst="rect">
          <a:avLst/>
        </a:prstGeom>
      </dgm:spPr>
    </dgm:pt>
    <dgm:pt modelId="{284813FA-4F08-47F5-83DD-9D5130B53FF5}" type="pres">
      <dgm:prSet presAssocID="{A3D1E9B9-E07B-4861-AC5A-4FF6A09E1456}" presName="accent_2" presStyleCnt="0"/>
      <dgm:spPr/>
    </dgm:pt>
    <dgm:pt modelId="{5522696E-4E53-48AF-BDDB-9DBC45617BE3}" type="pres">
      <dgm:prSet presAssocID="{A3D1E9B9-E07B-4861-AC5A-4FF6A09E1456}" presName="accentRepeatNode" presStyleLbl="solidFgAcc1" presStyleIdx="1" presStyleCnt="3"/>
      <dgm:spPr>
        <a:xfrm>
          <a:off x="285326" y="773428"/>
          <a:ext cx="515619" cy="515619"/>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gm:spPr>
    </dgm:pt>
    <dgm:pt modelId="{F28CA977-B77C-4C5E-8B81-3303042DD9C8}" type="pres">
      <dgm:prSet presAssocID="{45A3E27E-5711-407F-A562-658B8A372EFE}" presName="text_3" presStyleLbl="node1" presStyleIdx="2" presStyleCnt="3" custLinFactNeighborY="6211">
        <dgm:presLayoutVars>
          <dgm:bulletEnabled val="1"/>
        </dgm:presLayoutVars>
      </dgm:prSet>
      <dgm:spPr/>
    </dgm:pt>
    <dgm:pt modelId="{690DBE7A-2EFB-4953-A17B-7E8F9FAA8D18}" type="pres">
      <dgm:prSet presAssocID="{45A3E27E-5711-407F-A562-658B8A372EFE}" presName="accent_3" presStyleCnt="0"/>
      <dgm:spPr/>
    </dgm:pt>
    <dgm:pt modelId="{51F591EE-0D2A-4831-A1CC-4C528019E795}" type="pres">
      <dgm:prSet presAssocID="{45A3E27E-5711-407F-A562-658B8A372EFE}" presName="accentRepeatNode" presStyleLbl="solidFgAcc1" presStyleIdx="2" presStyleCnt="3"/>
      <dgm:spPr>
        <a:xfrm>
          <a:off x="48833" y="2011129"/>
          <a:ext cx="515619" cy="515619"/>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gm:spPr>
    </dgm:pt>
  </dgm:ptLst>
  <dgm:cxnLst>
    <dgm:cxn modelId="{C21EE832-823E-4263-B826-052EC2459736}" type="presOf" srcId="{A3D1E9B9-E07B-4861-AC5A-4FF6A09E1456}" destId="{AFD4B7E5-42A1-4EBB-A5FE-9BBCCDC6A122}" srcOrd="0" destOrd="0" presId="urn:microsoft.com/office/officeart/2008/layout/VerticalCurvedList"/>
    <dgm:cxn modelId="{EDDA2E4C-5A15-4C74-B40B-0864ADFCE6E8}" srcId="{5B93BDA4-599A-490D-9814-9C2FB8D61904}" destId="{2B728EA0-7AF4-4291-9EEC-A8E379767D85}" srcOrd="0" destOrd="0" parTransId="{6394B151-F4EE-499E-9FF8-5905005C9C1F}" sibTransId="{27B8747B-C804-4702-8369-3F499403BD62}"/>
    <dgm:cxn modelId="{10016F56-D1A4-49E1-A72C-B224CDBF5CE8}" type="presOf" srcId="{2B728EA0-7AF4-4291-9EEC-A8E379767D85}" destId="{D19B504F-848F-43E7-8605-DFB190C711F9}" srcOrd="0" destOrd="0" presId="urn:microsoft.com/office/officeart/2008/layout/VerticalCurvedList"/>
    <dgm:cxn modelId="{2627D588-6546-41A5-8D06-5D5E593A466E}" type="presOf" srcId="{45A3E27E-5711-407F-A562-658B8A372EFE}" destId="{F28CA977-B77C-4C5E-8B81-3303042DD9C8}" srcOrd="0" destOrd="0" presId="urn:microsoft.com/office/officeart/2008/layout/VerticalCurvedList"/>
    <dgm:cxn modelId="{9512F889-2F4A-4217-8B8B-C7FA6FDD6B16}" srcId="{5B93BDA4-599A-490D-9814-9C2FB8D61904}" destId="{A3D1E9B9-E07B-4861-AC5A-4FF6A09E1456}" srcOrd="1" destOrd="0" parTransId="{6036C544-C2D0-4564-AE08-36211D05A9F7}" sibTransId="{913AEF37-D328-4495-88D9-2F011D9195FB}"/>
    <dgm:cxn modelId="{99C9C49F-152A-4360-BF40-1EE8FA813258}" type="presOf" srcId="{5B93BDA4-599A-490D-9814-9C2FB8D61904}" destId="{EFCF1B65-00A0-4C9E-ABD9-DC65BE89BB5C}" srcOrd="0" destOrd="0" presId="urn:microsoft.com/office/officeart/2008/layout/VerticalCurvedList"/>
    <dgm:cxn modelId="{09A82DD6-A944-4557-8500-182B9A50B07C}" type="presOf" srcId="{27B8747B-C804-4702-8369-3F499403BD62}" destId="{CCBA3C5F-0C0B-4016-A2E2-2AA369FE6B97}" srcOrd="0" destOrd="0" presId="urn:microsoft.com/office/officeart/2008/layout/VerticalCurvedList"/>
    <dgm:cxn modelId="{E834FEF1-BC26-428D-AF52-36B6E8AAF4A8}" srcId="{5B93BDA4-599A-490D-9814-9C2FB8D61904}" destId="{45A3E27E-5711-407F-A562-658B8A372EFE}" srcOrd="2" destOrd="0" parTransId="{3BB3A266-509E-4A8A-88AC-124C6E84B7FE}" sibTransId="{C45525B9-22AD-4686-B5AB-F7C45DED2F9D}"/>
    <dgm:cxn modelId="{6B81A525-11C6-4C14-BC51-8D84E0876B88}" type="presParOf" srcId="{EFCF1B65-00A0-4C9E-ABD9-DC65BE89BB5C}" destId="{979BEA43-254E-4B8D-8C47-467619E9455E}" srcOrd="0" destOrd="0" presId="urn:microsoft.com/office/officeart/2008/layout/VerticalCurvedList"/>
    <dgm:cxn modelId="{30259551-5DFF-4EE3-9F8E-9CCB9328379E}" type="presParOf" srcId="{979BEA43-254E-4B8D-8C47-467619E9455E}" destId="{5FD35C57-A753-48B8-B5AD-0B770E5D09DB}" srcOrd="0" destOrd="0" presId="urn:microsoft.com/office/officeart/2008/layout/VerticalCurvedList"/>
    <dgm:cxn modelId="{5EA593E5-5DA1-4791-ABFC-CB1873A096F2}" type="presParOf" srcId="{5FD35C57-A753-48B8-B5AD-0B770E5D09DB}" destId="{F143D0A2-4D28-4CA7-8D1D-224EB05F8B85}" srcOrd="0" destOrd="0" presId="urn:microsoft.com/office/officeart/2008/layout/VerticalCurvedList"/>
    <dgm:cxn modelId="{7FE19C43-AFBB-40D7-B907-8B4DA874EE7C}" type="presParOf" srcId="{5FD35C57-A753-48B8-B5AD-0B770E5D09DB}" destId="{CCBA3C5F-0C0B-4016-A2E2-2AA369FE6B97}" srcOrd="1" destOrd="0" presId="urn:microsoft.com/office/officeart/2008/layout/VerticalCurvedList"/>
    <dgm:cxn modelId="{96BC39DA-3E3F-4BF6-B3D9-4968381B99D7}" type="presParOf" srcId="{5FD35C57-A753-48B8-B5AD-0B770E5D09DB}" destId="{A2614DBC-3467-464A-B8DD-C9A73C00EF93}" srcOrd="2" destOrd="0" presId="urn:microsoft.com/office/officeart/2008/layout/VerticalCurvedList"/>
    <dgm:cxn modelId="{46075081-B165-4171-A030-AB9DA7E799D1}" type="presParOf" srcId="{5FD35C57-A753-48B8-B5AD-0B770E5D09DB}" destId="{3848A432-DC13-4441-A8E9-AF2FB4964451}" srcOrd="3" destOrd="0" presId="urn:microsoft.com/office/officeart/2008/layout/VerticalCurvedList"/>
    <dgm:cxn modelId="{763EAD13-FA5A-4D8B-A228-427D07D03F56}" type="presParOf" srcId="{979BEA43-254E-4B8D-8C47-467619E9455E}" destId="{D19B504F-848F-43E7-8605-DFB190C711F9}" srcOrd="1" destOrd="0" presId="urn:microsoft.com/office/officeart/2008/layout/VerticalCurvedList"/>
    <dgm:cxn modelId="{709E749A-405E-4AF6-8021-66EFA3850C7E}" type="presParOf" srcId="{979BEA43-254E-4B8D-8C47-467619E9455E}" destId="{B275F486-6492-4A33-A758-D8153CE9C476}" srcOrd="2" destOrd="0" presId="urn:microsoft.com/office/officeart/2008/layout/VerticalCurvedList"/>
    <dgm:cxn modelId="{B299E739-3FC2-412A-8A6E-58EBF857C26A}" type="presParOf" srcId="{B275F486-6492-4A33-A758-D8153CE9C476}" destId="{7FA4D232-4D11-454C-92CB-23D499ADDB34}" srcOrd="0" destOrd="0" presId="urn:microsoft.com/office/officeart/2008/layout/VerticalCurvedList"/>
    <dgm:cxn modelId="{01DB2554-4DB4-4ED6-B2D7-0F7155371336}" type="presParOf" srcId="{979BEA43-254E-4B8D-8C47-467619E9455E}" destId="{AFD4B7E5-42A1-4EBB-A5FE-9BBCCDC6A122}" srcOrd="3" destOrd="0" presId="urn:microsoft.com/office/officeart/2008/layout/VerticalCurvedList"/>
    <dgm:cxn modelId="{00CB9823-EAA4-4BC2-9707-FD9DB500EEA8}" type="presParOf" srcId="{979BEA43-254E-4B8D-8C47-467619E9455E}" destId="{284813FA-4F08-47F5-83DD-9D5130B53FF5}" srcOrd="4" destOrd="0" presId="urn:microsoft.com/office/officeart/2008/layout/VerticalCurvedList"/>
    <dgm:cxn modelId="{9CAF9F2F-2EB2-49A8-9BDE-60ECF7594909}" type="presParOf" srcId="{284813FA-4F08-47F5-83DD-9D5130B53FF5}" destId="{5522696E-4E53-48AF-BDDB-9DBC45617BE3}" srcOrd="0" destOrd="0" presId="urn:microsoft.com/office/officeart/2008/layout/VerticalCurvedList"/>
    <dgm:cxn modelId="{C5516B7C-4F16-4CC2-9C10-97473C9C1A90}" type="presParOf" srcId="{979BEA43-254E-4B8D-8C47-467619E9455E}" destId="{F28CA977-B77C-4C5E-8B81-3303042DD9C8}" srcOrd="5" destOrd="0" presId="urn:microsoft.com/office/officeart/2008/layout/VerticalCurvedList"/>
    <dgm:cxn modelId="{C7DA2208-84D8-4E04-A3FD-82E17FF4947D}" type="presParOf" srcId="{979BEA43-254E-4B8D-8C47-467619E9455E}" destId="{690DBE7A-2EFB-4953-A17B-7E8F9FAA8D18}" srcOrd="6" destOrd="0" presId="urn:microsoft.com/office/officeart/2008/layout/VerticalCurvedList"/>
    <dgm:cxn modelId="{814EBC33-D5AB-495B-BD45-2448D175646B}" type="presParOf" srcId="{690DBE7A-2EFB-4953-A17B-7E8F9FAA8D18}" destId="{51F591EE-0D2A-4831-A1CC-4C528019E795}"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5B93BDA4-599A-490D-9814-9C2FB8D61904}"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en-US"/>
        </a:p>
      </dgm:t>
    </dgm:pt>
    <dgm:pt modelId="{56D96917-EF15-4C11-9BB3-604B9B992EA4}">
      <dgm:prSet phldrT="[Text]" custT="1"/>
      <dgm:spPr>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spcFirstLastPara="0" vert="horz" wrap="square" lIns="315869" tIns="40640" rIns="40640" bIns="40640" numCol="1" spcCol="1270" anchor="ctr" anchorCtr="0"/>
        <a:lstStyle/>
        <a:p>
          <a:r>
            <a:rPr lang="en-US" sz="1600" b="1"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	Borrowers</a:t>
          </a:r>
          <a:r>
            <a:rPr lang="en-US" sz="1600" b="0" i="0" u="none" kern="1200" dirty="0"/>
            <a:t> with a lower income had on average slightly </a:t>
          </a:r>
          <a:r>
            <a:rPr lang="en-US" sz="1600" b="1" i="0" u="none" kern="1200" dirty="0"/>
            <a:t>higher interest rates</a:t>
          </a:r>
          <a:r>
            <a:rPr lang="en-US" sz="1600" b="0" i="0" u="none" kern="1200" dirty="0"/>
            <a:t> while people with a higher annual 	income had </a:t>
          </a:r>
          <a:r>
            <a:rPr lang="en-US" sz="1600" b="1" i="0" u="none" kern="1200" dirty="0"/>
            <a:t>lower interest rates</a:t>
          </a:r>
          <a:r>
            <a:rPr lang="en-US" sz="1600" b="0" i="0" u="none" kern="1200" dirty="0"/>
            <a:t> on their loans</a:t>
          </a:r>
          <a:endParaRPr lang="en-US" sz="1600" kern="1200" dirty="0">
            <a:latin typeface="Arial" panose="020B0604020202020204" pitchFamily="34" charset="0"/>
            <a:cs typeface="Arial" panose="020B0604020202020204" pitchFamily="34" charset="0"/>
          </a:endParaRPr>
        </a:p>
      </dgm:t>
    </dgm:pt>
    <dgm:pt modelId="{38962327-EFFE-481C-B323-183AC024171A}" type="parTrans" cxnId="{D1681E5C-9902-4A93-9FC0-7E7667710802}">
      <dgm:prSet/>
      <dgm:spPr/>
      <dgm:t>
        <a:bodyPr/>
        <a:lstStyle/>
        <a:p>
          <a:endParaRPr lang="en-US"/>
        </a:p>
      </dgm:t>
    </dgm:pt>
    <dgm:pt modelId="{EA5AD6F2-A5C5-4234-A56E-81D420F36A1F}" type="sibTrans" cxnId="{D1681E5C-9902-4A93-9FC0-7E7667710802}">
      <dgm:prSet/>
      <dgm:spPr/>
      <dgm:t>
        <a:bodyPr/>
        <a:lstStyle/>
        <a:p>
          <a:endParaRPr lang="en-US"/>
        </a:p>
      </dgm:t>
    </dgm:pt>
    <dgm:pt modelId="{2B728EA0-7AF4-4291-9EEC-A8E379767D85}">
      <dgm:prSet phldrT="[Text]" custT="1"/>
      <dgm:spPr>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spcFirstLastPara="0" vert="horz" wrap="square" lIns="315869" tIns="40640" rIns="40640" bIns="40640" numCol="1" spcCol="1270" anchor="ctr" anchorCtr="0"/>
        <a:lstStyle/>
        <a:p>
          <a:pPr>
            <a:buFont typeface="Arial" panose="020B0604020202020204" pitchFamily="34" charset="0"/>
            <a:buChar char="•"/>
          </a:pPr>
          <a:r>
            <a:rPr lang="en-US" sz="1600" b="0" i="0" u="none" kern="1200" dirty="0"/>
            <a:t>	Borrowers that made part of the </a:t>
          </a:r>
          <a:r>
            <a:rPr lang="en-US" sz="1600" b="1" i="0" u="none" kern="1200" dirty="0"/>
            <a:t>high income category</a:t>
          </a:r>
          <a:r>
            <a:rPr lang="en-US" sz="1600" b="0" i="0" u="none" kern="1200" dirty="0"/>
            <a:t> took higher loan amounts than people from </a:t>
          </a:r>
          <a:r>
            <a:rPr lang="en-US" sz="1600" b="1" i="0" u="none" kern="1200" dirty="0"/>
            <a:t>low</a:t>
          </a:r>
          <a:r>
            <a:rPr lang="en-US" sz="1600" b="0" i="0" u="none" kern="1200" dirty="0"/>
            <a:t> and 	</a:t>
          </a:r>
          <a:r>
            <a:rPr lang="en-US" sz="1600" b="1" i="0" u="none" kern="1200" dirty="0"/>
            <a:t>medium </a:t>
          </a:r>
          <a:r>
            <a:rPr lang="en-US" sz="1600" b="1"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income</a:t>
          </a:r>
          <a:r>
            <a:rPr lang="en-US" sz="1600" b="1" i="0" u="none" kern="1200" dirty="0"/>
            <a:t> categories. </a:t>
          </a:r>
          <a:r>
            <a:rPr lang="en-US" sz="1600" b="0" i="0" u="none" kern="1200" dirty="0"/>
            <a:t>Default Rate is in increasing trend from lower to higher income category.</a:t>
          </a:r>
          <a:endParaRPr lang="en-US" sz="1600" b="0" kern="1200" dirty="0">
            <a:solidFill>
              <a:srgbClr val="0536B3">
                <a:hueOff val="0"/>
                <a:satOff val="0"/>
                <a:lumOff val="0"/>
                <a:alphaOff val="0"/>
              </a:srgbClr>
            </a:solidFill>
            <a:latin typeface="Arial" panose="020B0604020202020204" pitchFamily="34" charset="0"/>
            <a:ea typeface="+mn-ea"/>
            <a:cs typeface="Arial" panose="020B0604020202020204" pitchFamily="34" charset="0"/>
          </a:endParaRPr>
        </a:p>
      </dgm:t>
    </dgm:pt>
    <dgm:pt modelId="{27B8747B-C804-4702-8369-3F499403BD62}" type="sibTrans" cxnId="{EDDA2E4C-5A15-4C74-B40B-0864ADFCE6E8}">
      <dgm:prSet/>
      <dgm:spPr/>
      <dgm:t>
        <a:bodyPr/>
        <a:lstStyle/>
        <a:p>
          <a:endParaRPr lang="en-US"/>
        </a:p>
      </dgm:t>
    </dgm:pt>
    <dgm:pt modelId="{6394B151-F4EE-499E-9FF8-5905005C9C1F}" type="parTrans" cxnId="{EDDA2E4C-5A15-4C74-B40B-0864ADFCE6E8}">
      <dgm:prSet/>
      <dgm:spPr/>
      <dgm:t>
        <a:bodyPr/>
        <a:lstStyle/>
        <a:p>
          <a:endParaRPr lang="en-US"/>
        </a:p>
      </dgm:t>
    </dgm:pt>
    <dgm:pt modelId="{EFCF1B65-00A0-4C9E-ABD9-DC65BE89BB5C}" type="pres">
      <dgm:prSet presAssocID="{5B93BDA4-599A-490D-9814-9C2FB8D61904}" presName="Name0" presStyleCnt="0">
        <dgm:presLayoutVars>
          <dgm:chMax val="7"/>
          <dgm:chPref val="7"/>
          <dgm:dir/>
        </dgm:presLayoutVars>
      </dgm:prSet>
      <dgm:spPr/>
    </dgm:pt>
    <dgm:pt modelId="{979BEA43-254E-4B8D-8C47-467619E9455E}" type="pres">
      <dgm:prSet presAssocID="{5B93BDA4-599A-490D-9814-9C2FB8D61904}" presName="Name1" presStyleCnt="0"/>
      <dgm:spPr/>
    </dgm:pt>
    <dgm:pt modelId="{5FD35C57-A753-48B8-B5AD-0B770E5D09DB}" type="pres">
      <dgm:prSet presAssocID="{5B93BDA4-599A-490D-9814-9C2FB8D61904}" presName="cycle" presStyleCnt="0"/>
      <dgm:spPr/>
    </dgm:pt>
    <dgm:pt modelId="{F143D0A2-4D28-4CA7-8D1D-224EB05F8B85}" type="pres">
      <dgm:prSet presAssocID="{5B93BDA4-599A-490D-9814-9C2FB8D61904}" presName="srcNode" presStyleLbl="node1" presStyleIdx="0" presStyleCnt="2"/>
      <dgm:spPr/>
    </dgm:pt>
    <dgm:pt modelId="{CCBA3C5F-0C0B-4016-A2E2-2AA369FE6B97}" type="pres">
      <dgm:prSet presAssocID="{5B93BDA4-599A-490D-9814-9C2FB8D61904}" presName="conn" presStyleLbl="parChTrans1D2" presStyleIdx="0" presStyleCnt="1"/>
      <dgm:spPr/>
    </dgm:pt>
    <dgm:pt modelId="{A2614DBC-3467-464A-B8DD-C9A73C00EF93}" type="pres">
      <dgm:prSet presAssocID="{5B93BDA4-599A-490D-9814-9C2FB8D61904}" presName="extraNode" presStyleLbl="node1" presStyleIdx="0" presStyleCnt="2"/>
      <dgm:spPr/>
    </dgm:pt>
    <dgm:pt modelId="{3848A432-DC13-4441-A8E9-AF2FB4964451}" type="pres">
      <dgm:prSet presAssocID="{5B93BDA4-599A-490D-9814-9C2FB8D61904}" presName="dstNode" presStyleLbl="node1" presStyleIdx="0" presStyleCnt="2"/>
      <dgm:spPr/>
    </dgm:pt>
    <dgm:pt modelId="{D19B504F-848F-43E7-8605-DFB190C711F9}" type="pres">
      <dgm:prSet presAssocID="{2B728EA0-7AF4-4291-9EEC-A8E379767D85}" presName="text_1" presStyleLbl="node1" presStyleIdx="0" presStyleCnt="2" custLinFactNeighborX="303">
        <dgm:presLayoutVars>
          <dgm:bulletEnabled val="1"/>
        </dgm:presLayoutVars>
      </dgm:prSet>
      <dgm:spPr>
        <a:xfrm>
          <a:off x="306643" y="206140"/>
          <a:ext cx="10483378" cy="412495"/>
        </a:xfrm>
        <a:prstGeom prst="rect">
          <a:avLst/>
        </a:prstGeom>
      </dgm:spPr>
    </dgm:pt>
    <dgm:pt modelId="{B275F486-6492-4A33-A758-D8153CE9C476}" type="pres">
      <dgm:prSet presAssocID="{2B728EA0-7AF4-4291-9EEC-A8E379767D85}" presName="accent_1" presStyleCnt="0"/>
      <dgm:spPr/>
    </dgm:pt>
    <dgm:pt modelId="{7FA4D232-4D11-454C-92CB-23D499ADDB34}" type="pres">
      <dgm:prSet presAssocID="{2B728EA0-7AF4-4291-9EEC-A8E379767D85}" presName="accentRepeatNode" presStyleLbl="solidFgAcc1" presStyleIdx="0" presStyleCnt="2"/>
      <dgm:spPr>
        <a:xfrm>
          <a:off x="48833" y="154578"/>
          <a:ext cx="515619" cy="515619"/>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gm:spPr>
    </dgm:pt>
    <dgm:pt modelId="{0D9305DC-B39D-408B-87DC-BAFF332EABAB}" type="pres">
      <dgm:prSet presAssocID="{56D96917-EF15-4C11-9BB3-604B9B992EA4}" presName="text_2" presStyleLbl="node1" presStyleIdx="1" presStyleCnt="2">
        <dgm:presLayoutVars>
          <dgm:bulletEnabled val="1"/>
        </dgm:presLayoutVars>
      </dgm:prSet>
      <dgm:spPr/>
    </dgm:pt>
    <dgm:pt modelId="{D7630494-D254-47A8-A7CD-1745AC864645}" type="pres">
      <dgm:prSet presAssocID="{56D96917-EF15-4C11-9BB3-604B9B992EA4}" presName="accent_2" presStyleCnt="0"/>
      <dgm:spPr/>
    </dgm:pt>
    <dgm:pt modelId="{C09C1138-6073-43DF-850D-414A6DF04C94}" type="pres">
      <dgm:prSet presAssocID="{56D96917-EF15-4C11-9BB3-604B9B992EA4}" presName="accentRepeatNode" presStyleLbl="solidFgAcc1" presStyleIdx="1" presStyleCnt="2"/>
      <dgm:spPr>
        <a:xfrm>
          <a:off x="285326" y="1392279"/>
          <a:ext cx="515619" cy="515619"/>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gm:spPr>
    </dgm:pt>
  </dgm:ptLst>
  <dgm:cxnLst>
    <dgm:cxn modelId="{54A8D215-DADF-4FC0-8DED-4A741E32A8E9}" type="presOf" srcId="{56D96917-EF15-4C11-9BB3-604B9B992EA4}" destId="{0D9305DC-B39D-408B-87DC-BAFF332EABAB}" srcOrd="0" destOrd="0" presId="urn:microsoft.com/office/officeart/2008/layout/VerticalCurvedList"/>
    <dgm:cxn modelId="{D1681E5C-9902-4A93-9FC0-7E7667710802}" srcId="{5B93BDA4-599A-490D-9814-9C2FB8D61904}" destId="{56D96917-EF15-4C11-9BB3-604B9B992EA4}" srcOrd="1" destOrd="0" parTransId="{38962327-EFFE-481C-B323-183AC024171A}" sibTransId="{EA5AD6F2-A5C5-4234-A56E-81D420F36A1F}"/>
    <dgm:cxn modelId="{EDDA2E4C-5A15-4C74-B40B-0864ADFCE6E8}" srcId="{5B93BDA4-599A-490D-9814-9C2FB8D61904}" destId="{2B728EA0-7AF4-4291-9EEC-A8E379767D85}" srcOrd="0" destOrd="0" parTransId="{6394B151-F4EE-499E-9FF8-5905005C9C1F}" sibTransId="{27B8747B-C804-4702-8369-3F499403BD62}"/>
    <dgm:cxn modelId="{10016F56-D1A4-49E1-A72C-B224CDBF5CE8}" type="presOf" srcId="{2B728EA0-7AF4-4291-9EEC-A8E379767D85}" destId="{D19B504F-848F-43E7-8605-DFB190C711F9}" srcOrd="0" destOrd="0" presId="urn:microsoft.com/office/officeart/2008/layout/VerticalCurvedList"/>
    <dgm:cxn modelId="{99C9C49F-152A-4360-BF40-1EE8FA813258}" type="presOf" srcId="{5B93BDA4-599A-490D-9814-9C2FB8D61904}" destId="{EFCF1B65-00A0-4C9E-ABD9-DC65BE89BB5C}" srcOrd="0" destOrd="0" presId="urn:microsoft.com/office/officeart/2008/layout/VerticalCurvedList"/>
    <dgm:cxn modelId="{09A82DD6-A944-4557-8500-182B9A50B07C}" type="presOf" srcId="{27B8747B-C804-4702-8369-3F499403BD62}" destId="{CCBA3C5F-0C0B-4016-A2E2-2AA369FE6B97}" srcOrd="0" destOrd="0" presId="urn:microsoft.com/office/officeart/2008/layout/VerticalCurvedList"/>
    <dgm:cxn modelId="{6B81A525-11C6-4C14-BC51-8D84E0876B88}" type="presParOf" srcId="{EFCF1B65-00A0-4C9E-ABD9-DC65BE89BB5C}" destId="{979BEA43-254E-4B8D-8C47-467619E9455E}" srcOrd="0" destOrd="0" presId="urn:microsoft.com/office/officeart/2008/layout/VerticalCurvedList"/>
    <dgm:cxn modelId="{30259551-5DFF-4EE3-9F8E-9CCB9328379E}" type="presParOf" srcId="{979BEA43-254E-4B8D-8C47-467619E9455E}" destId="{5FD35C57-A753-48B8-B5AD-0B770E5D09DB}" srcOrd="0" destOrd="0" presId="urn:microsoft.com/office/officeart/2008/layout/VerticalCurvedList"/>
    <dgm:cxn modelId="{5EA593E5-5DA1-4791-ABFC-CB1873A096F2}" type="presParOf" srcId="{5FD35C57-A753-48B8-B5AD-0B770E5D09DB}" destId="{F143D0A2-4D28-4CA7-8D1D-224EB05F8B85}" srcOrd="0" destOrd="0" presId="urn:microsoft.com/office/officeart/2008/layout/VerticalCurvedList"/>
    <dgm:cxn modelId="{7FE19C43-AFBB-40D7-B907-8B4DA874EE7C}" type="presParOf" srcId="{5FD35C57-A753-48B8-B5AD-0B770E5D09DB}" destId="{CCBA3C5F-0C0B-4016-A2E2-2AA369FE6B97}" srcOrd="1" destOrd="0" presId="urn:microsoft.com/office/officeart/2008/layout/VerticalCurvedList"/>
    <dgm:cxn modelId="{96BC39DA-3E3F-4BF6-B3D9-4968381B99D7}" type="presParOf" srcId="{5FD35C57-A753-48B8-B5AD-0B770E5D09DB}" destId="{A2614DBC-3467-464A-B8DD-C9A73C00EF93}" srcOrd="2" destOrd="0" presId="urn:microsoft.com/office/officeart/2008/layout/VerticalCurvedList"/>
    <dgm:cxn modelId="{46075081-B165-4171-A030-AB9DA7E799D1}" type="presParOf" srcId="{5FD35C57-A753-48B8-B5AD-0B770E5D09DB}" destId="{3848A432-DC13-4441-A8E9-AF2FB4964451}" srcOrd="3" destOrd="0" presId="urn:microsoft.com/office/officeart/2008/layout/VerticalCurvedList"/>
    <dgm:cxn modelId="{763EAD13-FA5A-4D8B-A228-427D07D03F56}" type="presParOf" srcId="{979BEA43-254E-4B8D-8C47-467619E9455E}" destId="{D19B504F-848F-43E7-8605-DFB190C711F9}" srcOrd="1" destOrd="0" presId="urn:microsoft.com/office/officeart/2008/layout/VerticalCurvedList"/>
    <dgm:cxn modelId="{709E749A-405E-4AF6-8021-66EFA3850C7E}" type="presParOf" srcId="{979BEA43-254E-4B8D-8C47-467619E9455E}" destId="{B275F486-6492-4A33-A758-D8153CE9C476}" srcOrd="2" destOrd="0" presId="urn:microsoft.com/office/officeart/2008/layout/VerticalCurvedList"/>
    <dgm:cxn modelId="{B299E739-3FC2-412A-8A6E-58EBF857C26A}" type="presParOf" srcId="{B275F486-6492-4A33-A758-D8153CE9C476}" destId="{7FA4D232-4D11-454C-92CB-23D499ADDB34}" srcOrd="0" destOrd="0" presId="urn:microsoft.com/office/officeart/2008/layout/VerticalCurvedList"/>
    <dgm:cxn modelId="{B4B50888-0E04-483A-92AD-269159E49EB0}" type="presParOf" srcId="{979BEA43-254E-4B8D-8C47-467619E9455E}" destId="{0D9305DC-B39D-408B-87DC-BAFF332EABAB}" srcOrd="3" destOrd="0" presId="urn:microsoft.com/office/officeart/2008/layout/VerticalCurvedList"/>
    <dgm:cxn modelId="{6B0A1CD9-B3D2-4283-8DFC-72CD2F51EA8B}" type="presParOf" srcId="{979BEA43-254E-4B8D-8C47-467619E9455E}" destId="{D7630494-D254-47A8-A7CD-1745AC864645}" srcOrd="4" destOrd="0" presId="urn:microsoft.com/office/officeart/2008/layout/VerticalCurvedList"/>
    <dgm:cxn modelId="{B8F18E16-E6E7-4CB1-BC7F-F03915B06DC6}" type="presParOf" srcId="{D7630494-D254-47A8-A7CD-1745AC864645}" destId="{C09C1138-6073-43DF-850D-414A6DF04C94}"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81269538-BFC5-48BB-BEA1-D7AF1F385FD5}" type="doc">
      <dgm:prSet loTypeId="urn:microsoft.com/office/officeart/2005/8/layout/vList5" loCatId="list" qsTypeId="urn:microsoft.com/office/officeart/2005/8/quickstyle/3d4" qsCatId="3D" csTypeId="urn:microsoft.com/office/officeart/2005/8/colors/accent1_5" csCatId="accent1" phldr="1"/>
      <dgm:spPr/>
      <dgm:t>
        <a:bodyPr/>
        <a:lstStyle/>
        <a:p>
          <a:endParaRPr lang="en-US"/>
        </a:p>
      </dgm:t>
    </dgm:pt>
    <dgm:pt modelId="{0D51337A-31FA-4717-B2BF-9243F96D2B9B}">
      <dgm:prSet phldrT="[Text]" custT="1"/>
      <dgm:spPr/>
      <dgm:t>
        <a:bodyPr/>
        <a:lstStyle/>
        <a:p>
          <a:r>
            <a:rPr lang="en-US" sz="1600" dirty="0">
              <a:latin typeface="Tahoma" panose="020B0604030504040204" pitchFamily="34" charset="0"/>
              <a:ea typeface="Tahoma" panose="020B0604030504040204" pitchFamily="34" charset="0"/>
              <a:cs typeface="Tahoma" panose="020B0604030504040204" pitchFamily="34" charset="0"/>
            </a:rPr>
            <a:t>Who has this problem? (</a:t>
          </a:r>
          <a:r>
            <a:rPr lang="en-US" sz="1800" dirty="0">
              <a:latin typeface="Tahoma" panose="020B0604030504040204" pitchFamily="34" charset="0"/>
              <a:ea typeface="Tahoma" panose="020B0604030504040204" pitchFamily="34" charset="0"/>
              <a:cs typeface="Tahoma" panose="020B0604030504040204" pitchFamily="34" charset="0"/>
            </a:rPr>
            <a:t>INTRODUCTION</a:t>
          </a:r>
          <a:r>
            <a:rPr lang="en-US" sz="1600" dirty="0">
              <a:latin typeface="Tahoma" panose="020B0604030504040204" pitchFamily="34" charset="0"/>
              <a:ea typeface="Tahoma" panose="020B0604030504040204" pitchFamily="34" charset="0"/>
              <a:cs typeface="Tahoma" panose="020B0604030504040204" pitchFamily="34" charset="0"/>
            </a:rPr>
            <a:t>)</a:t>
          </a:r>
        </a:p>
      </dgm:t>
    </dgm:pt>
    <dgm:pt modelId="{A9294D65-F371-46C8-A624-E557E9DF1A30}" type="parTrans" cxnId="{9E6BB655-7FE4-4F8D-B1D2-F885E60B8754}">
      <dgm:prSet/>
      <dgm:spPr/>
      <dgm:t>
        <a:bodyPr/>
        <a:lstStyle/>
        <a:p>
          <a:endParaRPr lang="en-US"/>
        </a:p>
      </dgm:t>
    </dgm:pt>
    <dgm:pt modelId="{6799645E-F42F-43D8-B2EA-A1377D84D0B3}" type="sibTrans" cxnId="{9E6BB655-7FE4-4F8D-B1D2-F885E60B8754}">
      <dgm:prSet/>
      <dgm:spPr/>
      <dgm:t>
        <a:bodyPr/>
        <a:lstStyle/>
        <a:p>
          <a:endParaRPr lang="en-US"/>
        </a:p>
      </dgm:t>
    </dgm:pt>
    <dgm:pt modelId="{E40970FA-9468-4353-8343-FE5E2BEBB8B0}">
      <dgm:prSet phldrT="[Text]" custT="1"/>
      <dgm:spPr/>
      <dgm:t>
        <a:bodyPr/>
        <a:lstStyle/>
        <a:p>
          <a:r>
            <a:rPr lang="en-US" sz="1800" b="1" i="0" u="none" dirty="0">
              <a:solidFill>
                <a:schemeClr val="tx2"/>
              </a:solidFill>
            </a:rPr>
            <a:t>Lending Club</a:t>
          </a:r>
          <a:r>
            <a:rPr lang="en-US" sz="1800" b="0" i="0" u="none" dirty="0">
              <a:solidFill>
                <a:schemeClr val="tx2"/>
              </a:solidFill>
            </a:rPr>
            <a:t> is a peer to peer lending company based in the United States.</a:t>
          </a:r>
          <a:endParaRPr lang="en-US" sz="1800" dirty="0">
            <a:solidFill>
              <a:schemeClr val="tx2"/>
            </a:solidFill>
            <a:latin typeface="Tahoma" panose="020B0604030504040204" pitchFamily="34" charset="0"/>
            <a:ea typeface="Tahoma" panose="020B0604030504040204" pitchFamily="34" charset="0"/>
            <a:cs typeface="Tahoma" panose="020B0604030504040204" pitchFamily="34" charset="0"/>
          </a:endParaRPr>
        </a:p>
      </dgm:t>
    </dgm:pt>
    <dgm:pt modelId="{85FA6A33-9FA9-4134-A6A3-A5D4748A1779}" type="parTrans" cxnId="{A316347C-9D1A-43C6-BE2B-DC184440E1C9}">
      <dgm:prSet/>
      <dgm:spPr/>
      <dgm:t>
        <a:bodyPr/>
        <a:lstStyle/>
        <a:p>
          <a:endParaRPr lang="en-US"/>
        </a:p>
      </dgm:t>
    </dgm:pt>
    <dgm:pt modelId="{04FF68DF-CF36-4D12-9ECE-A3519B0AC88A}" type="sibTrans" cxnId="{A316347C-9D1A-43C6-BE2B-DC184440E1C9}">
      <dgm:prSet/>
      <dgm:spPr/>
      <dgm:t>
        <a:bodyPr/>
        <a:lstStyle/>
        <a:p>
          <a:endParaRPr lang="en-US"/>
        </a:p>
      </dgm:t>
    </dgm:pt>
    <dgm:pt modelId="{A7F7584C-6CC5-40A2-9566-2842A5DEA97A}">
      <dgm:prSet phldrT="[Text]" custT="1"/>
      <dgm:spPr/>
      <dgm:t>
        <a:bodyPr/>
        <a:lstStyle/>
        <a:p>
          <a:r>
            <a:rPr lang="en-US" sz="1600" dirty="0">
              <a:latin typeface="Tahoma" panose="020B0604030504040204" pitchFamily="34" charset="0"/>
              <a:ea typeface="Tahoma" panose="020B0604030504040204" pitchFamily="34" charset="0"/>
              <a:cs typeface="Tahoma" panose="020B0604030504040204" pitchFamily="34" charset="0"/>
            </a:rPr>
            <a:t>How this problem has been solved? (ACTION)</a:t>
          </a:r>
        </a:p>
      </dgm:t>
    </dgm:pt>
    <dgm:pt modelId="{581272CD-5908-4C17-8E9B-8BF6DCE43C3E}" type="parTrans" cxnId="{F68422C1-CD34-4DED-AA4B-85EFFF4FE933}">
      <dgm:prSet/>
      <dgm:spPr/>
      <dgm:t>
        <a:bodyPr/>
        <a:lstStyle/>
        <a:p>
          <a:endParaRPr lang="en-US"/>
        </a:p>
      </dgm:t>
    </dgm:pt>
    <dgm:pt modelId="{C41ED6A4-512C-48AB-901D-671B73446005}" type="sibTrans" cxnId="{F68422C1-CD34-4DED-AA4B-85EFFF4FE933}">
      <dgm:prSet/>
      <dgm:spPr/>
      <dgm:t>
        <a:bodyPr/>
        <a:lstStyle/>
        <a:p>
          <a:endParaRPr lang="en-US"/>
        </a:p>
      </dgm:t>
    </dgm:pt>
    <dgm:pt modelId="{9D8DAFB6-C744-4BD6-B757-393BF647EBB6}">
      <dgm:prSet phldrT="[Text]" custT="1"/>
      <dgm:spPr/>
      <dgm:t>
        <a:bodyPr/>
        <a:lstStyle/>
        <a:p>
          <a:r>
            <a:rPr lang="en-US" sz="1800" dirty="0">
              <a:solidFill>
                <a:schemeClr val="tx2"/>
              </a:solidFill>
              <a:latin typeface="+mn-lt"/>
              <a:ea typeface="Tahoma" panose="020B0604030504040204" pitchFamily="34" charset="0"/>
              <a:cs typeface="Tahoma" panose="020B0604030504040204" pitchFamily="34" charset="0"/>
            </a:rPr>
            <a:t>A optimal values of Loan term and interest rate ,income, credit grade with proper verification is preferable. </a:t>
          </a:r>
          <a:endParaRPr lang="en-US" sz="1800" dirty="0">
            <a:solidFill>
              <a:schemeClr val="tx2"/>
            </a:solidFill>
            <a:latin typeface="Tahoma" panose="020B0604030504040204" pitchFamily="34" charset="0"/>
            <a:ea typeface="Tahoma" panose="020B0604030504040204" pitchFamily="34" charset="0"/>
            <a:cs typeface="Tahoma" panose="020B0604030504040204" pitchFamily="34" charset="0"/>
          </a:endParaRPr>
        </a:p>
      </dgm:t>
    </dgm:pt>
    <dgm:pt modelId="{17C1C47E-8D1A-404A-B227-B017391CB5F6}" type="parTrans" cxnId="{56052809-46E4-4445-B520-94004C28BB9D}">
      <dgm:prSet/>
      <dgm:spPr/>
      <dgm:t>
        <a:bodyPr/>
        <a:lstStyle/>
        <a:p>
          <a:endParaRPr lang="en-US"/>
        </a:p>
      </dgm:t>
    </dgm:pt>
    <dgm:pt modelId="{C9B44773-68B1-427B-B9CA-0AEA186B621E}" type="sibTrans" cxnId="{56052809-46E4-4445-B520-94004C28BB9D}">
      <dgm:prSet/>
      <dgm:spPr/>
      <dgm:t>
        <a:bodyPr/>
        <a:lstStyle/>
        <a:p>
          <a:endParaRPr lang="en-US"/>
        </a:p>
      </dgm:t>
    </dgm:pt>
    <dgm:pt modelId="{51A6936C-668E-4912-B1B4-BA2D45D3F624}">
      <dgm:prSet phldrT="[Text]" custT="1"/>
      <dgm:spPr/>
      <dgm:t>
        <a:bodyPr/>
        <a:lstStyle/>
        <a:p>
          <a:r>
            <a:rPr lang="en-SG" sz="1600" kern="1200" dirty="0">
              <a:latin typeface="Tahoma" panose="020B0604030504040204" pitchFamily="34" charset="0"/>
              <a:ea typeface="Tahoma" panose="020B0604030504040204" pitchFamily="34" charset="0"/>
              <a:cs typeface="Tahoma" panose="020B0604030504040204" pitchFamily="34" charset="0"/>
            </a:rPr>
            <a:t>What happened ?                            (OUTCOME)</a:t>
          </a:r>
          <a:endParaRPr lang="en-US" sz="1600" kern="1200" dirty="0">
            <a:latin typeface="Tahoma" panose="020B0604030504040204" pitchFamily="34" charset="0"/>
            <a:ea typeface="Tahoma" panose="020B0604030504040204" pitchFamily="34" charset="0"/>
            <a:cs typeface="Tahoma" panose="020B0604030504040204" pitchFamily="34" charset="0"/>
          </a:endParaRPr>
        </a:p>
      </dgm:t>
    </dgm:pt>
    <dgm:pt modelId="{8F7D40F1-9723-47F5-BFD2-340696378D49}" type="parTrans" cxnId="{000FE2BB-9FE6-4965-ADF5-E3E85B644286}">
      <dgm:prSet/>
      <dgm:spPr/>
      <dgm:t>
        <a:bodyPr/>
        <a:lstStyle/>
        <a:p>
          <a:endParaRPr lang="en-US"/>
        </a:p>
      </dgm:t>
    </dgm:pt>
    <dgm:pt modelId="{E68031D9-E3F9-439E-86FC-2A0A3A3988D0}" type="sibTrans" cxnId="{000FE2BB-9FE6-4965-ADF5-E3E85B644286}">
      <dgm:prSet/>
      <dgm:spPr/>
      <dgm:t>
        <a:bodyPr/>
        <a:lstStyle/>
        <a:p>
          <a:endParaRPr lang="en-US"/>
        </a:p>
      </dgm:t>
    </dgm:pt>
    <dgm:pt modelId="{2A9B6C90-9B70-4ED8-9084-8651413BB905}">
      <dgm:prSet phldrT="[Text]" custT="1"/>
      <dgm:spPr/>
      <dgm:t>
        <a:bodyPr/>
        <a:lstStyle/>
        <a:p>
          <a:r>
            <a:rPr lang="en-US" sz="1800" dirty="0">
              <a:solidFill>
                <a:schemeClr val="tx2"/>
              </a:solidFill>
              <a:latin typeface="Tahoma" panose="020B0604030504040204" pitchFamily="34" charset="0"/>
              <a:ea typeface="Tahoma" panose="020B0604030504040204" pitchFamily="34" charset="0"/>
              <a:cs typeface="Tahoma" panose="020B0604030504040204" pitchFamily="34" charset="0"/>
            </a:rPr>
            <a:t>Identifying/predicting higher risk loans and be cautious </a:t>
          </a:r>
        </a:p>
      </dgm:t>
    </dgm:pt>
    <dgm:pt modelId="{47C005B7-F5AA-4111-A87D-782B117A0259}" type="parTrans" cxnId="{1D59D94A-4BF7-417E-B49B-225C005839A9}">
      <dgm:prSet/>
      <dgm:spPr/>
      <dgm:t>
        <a:bodyPr/>
        <a:lstStyle/>
        <a:p>
          <a:endParaRPr lang="en-US"/>
        </a:p>
      </dgm:t>
    </dgm:pt>
    <dgm:pt modelId="{54109FB3-0563-4B2C-BFF0-181E047427F8}" type="sibTrans" cxnId="{1D59D94A-4BF7-417E-B49B-225C005839A9}">
      <dgm:prSet/>
      <dgm:spPr/>
      <dgm:t>
        <a:bodyPr/>
        <a:lstStyle/>
        <a:p>
          <a:endParaRPr lang="en-US"/>
        </a:p>
      </dgm:t>
    </dgm:pt>
    <dgm:pt modelId="{928B5CB8-3545-4EE5-8BED-981D3C6157A5}">
      <dgm:prSet phldrT="[Text]" custT="1"/>
      <dgm:spPr/>
      <dgm:t>
        <a:bodyPr/>
        <a:lstStyle/>
        <a:p>
          <a:r>
            <a:rPr lang="en-SG" sz="1600" b="0" i="0" dirty="0"/>
            <a:t>Protagonist’s Reactions</a:t>
          </a:r>
          <a:r>
            <a:rPr lang="en-SG" sz="1600" dirty="0">
              <a:latin typeface="Tahoma" panose="020B0604030504040204" pitchFamily="34" charset="0"/>
              <a:ea typeface="Tahoma" panose="020B0604030504040204" pitchFamily="34" charset="0"/>
              <a:cs typeface="Tahoma" panose="020B0604030504040204" pitchFamily="34" charset="0"/>
            </a:rPr>
            <a:t>                       (Feelings and emotional reaction )</a:t>
          </a:r>
          <a:endParaRPr lang="en-US" sz="1600" dirty="0">
            <a:latin typeface="Tahoma" panose="020B0604030504040204" pitchFamily="34" charset="0"/>
            <a:ea typeface="Tahoma" panose="020B0604030504040204" pitchFamily="34" charset="0"/>
            <a:cs typeface="Tahoma" panose="020B0604030504040204" pitchFamily="34" charset="0"/>
          </a:endParaRPr>
        </a:p>
      </dgm:t>
    </dgm:pt>
    <dgm:pt modelId="{8452F8D0-82FD-4609-B6BD-446E31563D8A}" type="parTrans" cxnId="{085D3777-7996-4375-B5FB-BFD96D1BF9E4}">
      <dgm:prSet/>
      <dgm:spPr/>
      <dgm:t>
        <a:bodyPr/>
        <a:lstStyle/>
        <a:p>
          <a:endParaRPr lang="en-US"/>
        </a:p>
      </dgm:t>
    </dgm:pt>
    <dgm:pt modelId="{8EF545BA-8D8A-4813-A428-2F18D76E61FA}" type="sibTrans" cxnId="{085D3777-7996-4375-B5FB-BFD96D1BF9E4}">
      <dgm:prSet/>
      <dgm:spPr/>
      <dgm:t>
        <a:bodyPr/>
        <a:lstStyle/>
        <a:p>
          <a:endParaRPr lang="en-US"/>
        </a:p>
      </dgm:t>
    </dgm:pt>
    <dgm:pt modelId="{95A524E6-8A71-49A1-AF74-29696A02028A}">
      <dgm:prSet phldrT="[Text]" custT="1"/>
      <dgm:spPr/>
      <dgm:t>
        <a:bodyPr/>
        <a:lstStyle/>
        <a:p>
          <a:r>
            <a:rPr lang="en-US" sz="2000" dirty="0">
              <a:solidFill>
                <a:schemeClr val="tx2"/>
              </a:solidFill>
              <a:latin typeface="+mn-lt"/>
              <a:ea typeface="Tahoma" panose="020B0604030504040204" pitchFamily="34" charset="0"/>
              <a:cs typeface="Tahoma" panose="020B0604030504040204" pitchFamily="34" charset="0"/>
            </a:rPr>
            <a:t>Maximizing the profits </a:t>
          </a:r>
        </a:p>
      </dgm:t>
    </dgm:pt>
    <dgm:pt modelId="{EE0C23C2-8A0C-497A-A914-ED60FDCA930F}" type="sibTrans" cxnId="{764A7F40-FC93-4B5E-82E4-B29F920B2D30}">
      <dgm:prSet/>
      <dgm:spPr/>
      <dgm:t>
        <a:bodyPr/>
        <a:lstStyle/>
        <a:p>
          <a:endParaRPr lang="en-US"/>
        </a:p>
      </dgm:t>
    </dgm:pt>
    <dgm:pt modelId="{52C86CAF-440B-4BB7-BD46-805908EC2D17}" type="parTrans" cxnId="{764A7F40-FC93-4B5E-82E4-B29F920B2D30}">
      <dgm:prSet/>
      <dgm:spPr/>
      <dgm:t>
        <a:bodyPr/>
        <a:lstStyle/>
        <a:p>
          <a:endParaRPr lang="en-US"/>
        </a:p>
      </dgm:t>
    </dgm:pt>
    <dgm:pt modelId="{EAB2A0B4-545D-4503-B937-A6146890BB38}">
      <dgm:prSet phldrT="[Text]"/>
      <dgm:spPr/>
      <dgm:t>
        <a:bodyPr/>
        <a:lstStyle/>
        <a:p>
          <a:r>
            <a:rPr lang="en-US" dirty="0">
              <a:latin typeface="Tahoma" panose="020B0604030504040204" pitchFamily="34" charset="0"/>
              <a:ea typeface="Tahoma" panose="020B0604030504040204" pitchFamily="34" charset="0"/>
              <a:cs typeface="Tahoma" panose="020B0604030504040204" pitchFamily="34" charset="0"/>
            </a:rPr>
            <a:t>What is the problem?             (EVENT INTITATION)</a:t>
          </a:r>
        </a:p>
      </dgm:t>
    </dgm:pt>
    <dgm:pt modelId="{02887EDC-8E64-4002-8A7B-1C4E06ACE54A}" type="parTrans" cxnId="{F13B57A5-F54F-41A2-983D-BDF9F92E0706}">
      <dgm:prSet/>
      <dgm:spPr/>
      <dgm:t>
        <a:bodyPr/>
        <a:lstStyle/>
        <a:p>
          <a:endParaRPr lang="en-SG"/>
        </a:p>
      </dgm:t>
    </dgm:pt>
    <dgm:pt modelId="{E842BF5A-3E9B-4511-B1E1-0BA9C0A53879}" type="sibTrans" cxnId="{F13B57A5-F54F-41A2-983D-BDF9F92E0706}">
      <dgm:prSet/>
      <dgm:spPr/>
      <dgm:t>
        <a:bodyPr/>
        <a:lstStyle/>
        <a:p>
          <a:endParaRPr lang="en-SG"/>
        </a:p>
      </dgm:t>
    </dgm:pt>
    <dgm:pt modelId="{1235E27E-7FC9-4B10-AA69-EFB0666DD2FE}">
      <dgm:prSet phldrT="[Text]" custT="1"/>
      <dgm:spPr/>
      <dgm:t>
        <a:bodyPr/>
        <a:lstStyle/>
        <a:p>
          <a:r>
            <a:rPr lang="en-US" sz="1800" kern="1200" dirty="0">
              <a:solidFill>
                <a:schemeClr val="tx2"/>
              </a:solidFill>
              <a:latin typeface="+mn-lt"/>
              <a:ea typeface="Tahoma" panose="020B0604030504040204" pitchFamily="34" charset="0"/>
              <a:cs typeface="Tahoma" panose="020B0604030504040204" pitchFamily="34" charset="0"/>
            </a:rPr>
            <a:t>Minimize Risk</a:t>
          </a:r>
          <a:r>
            <a:rPr lang="en-US" sz="1800" kern="1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1800" b="0" i="0" u="none" kern="1200" dirty="0">
              <a:solidFill>
                <a:schemeClr val="tx2"/>
              </a:solidFill>
            </a:rPr>
            <a:t>for Loans not getting defaulted by the borrower. </a:t>
          </a:r>
          <a:endParaRPr lang="en-US" sz="1800" kern="1200" dirty="0">
            <a:solidFill>
              <a:schemeClr val="tx2"/>
            </a:solidFill>
            <a:latin typeface="Tahoma" panose="020B0604030504040204" pitchFamily="34" charset="0"/>
            <a:ea typeface="Tahoma" panose="020B0604030504040204" pitchFamily="34" charset="0"/>
            <a:cs typeface="Tahoma" panose="020B0604030504040204" pitchFamily="34" charset="0"/>
          </a:endParaRPr>
        </a:p>
      </dgm:t>
    </dgm:pt>
    <dgm:pt modelId="{A1333807-A982-4ACA-AE26-AE837B733B5E}" type="parTrans" cxnId="{3A82601D-E484-456D-8901-4862100F6FD9}">
      <dgm:prSet/>
      <dgm:spPr/>
      <dgm:t>
        <a:bodyPr/>
        <a:lstStyle/>
        <a:p>
          <a:endParaRPr lang="en-SG"/>
        </a:p>
      </dgm:t>
    </dgm:pt>
    <dgm:pt modelId="{CC61965F-A4E2-4347-B633-F798BA4AA2B0}" type="sibTrans" cxnId="{3A82601D-E484-456D-8901-4862100F6FD9}">
      <dgm:prSet/>
      <dgm:spPr/>
      <dgm:t>
        <a:bodyPr/>
        <a:lstStyle/>
        <a:p>
          <a:endParaRPr lang="en-SG"/>
        </a:p>
      </dgm:t>
    </dgm:pt>
    <dgm:pt modelId="{D758299D-046D-48DE-A79F-1F5B4836FA34}">
      <dgm:prSet phldrT="[Text]"/>
      <dgm:spPr/>
      <dgm:t>
        <a:bodyPr/>
        <a:lstStyle/>
        <a:p>
          <a:r>
            <a:rPr lang="en-US" dirty="0">
              <a:latin typeface="Tahoma" panose="020B0604030504040204" pitchFamily="34" charset="0"/>
              <a:ea typeface="Tahoma" panose="020B0604030504040204" pitchFamily="34" charset="0"/>
              <a:cs typeface="Tahoma" panose="020B0604030504040204" pitchFamily="34" charset="0"/>
            </a:rPr>
            <a:t>Why should this problem be solved?</a:t>
          </a:r>
        </a:p>
        <a:p>
          <a:r>
            <a:rPr lang="en-US" dirty="0">
              <a:latin typeface="Tahoma" panose="020B0604030504040204" pitchFamily="34" charset="0"/>
              <a:ea typeface="Tahoma" panose="020B0604030504040204" pitchFamily="34" charset="0"/>
              <a:cs typeface="Tahoma" panose="020B0604030504040204" pitchFamily="34" charset="0"/>
            </a:rPr>
            <a:t>(GOAL)</a:t>
          </a:r>
        </a:p>
      </dgm:t>
    </dgm:pt>
    <dgm:pt modelId="{18BD092B-EDF4-4B48-B46E-32023053C5CF}" type="parTrans" cxnId="{70A526BE-C61C-40A9-9DA6-0259B466ADAE}">
      <dgm:prSet/>
      <dgm:spPr/>
      <dgm:t>
        <a:bodyPr/>
        <a:lstStyle/>
        <a:p>
          <a:endParaRPr lang="en-SG"/>
        </a:p>
      </dgm:t>
    </dgm:pt>
    <dgm:pt modelId="{C9E43657-89C3-48F3-B590-FDE5BEAED1D1}" type="sibTrans" cxnId="{70A526BE-C61C-40A9-9DA6-0259B466ADAE}">
      <dgm:prSet/>
      <dgm:spPr/>
      <dgm:t>
        <a:bodyPr/>
        <a:lstStyle/>
        <a:p>
          <a:endParaRPr lang="en-SG"/>
        </a:p>
      </dgm:t>
    </dgm:pt>
    <dgm:pt modelId="{99FD7F24-5BB9-46E8-BB7C-4B477B73B815}" type="pres">
      <dgm:prSet presAssocID="{81269538-BFC5-48BB-BEA1-D7AF1F385FD5}" presName="Name0" presStyleCnt="0">
        <dgm:presLayoutVars>
          <dgm:dir/>
          <dgm:animLvl val="lvl"/>
          <dgm:resizeHandles val="exact"/>
        </dgm:presLayoutVars>
      </dgm:prSet>
      <dgm:spPr/>
    </dgm:pt>
    <dgm:pt modelId="{BBAB8945-0B00-4547-92CF-AE59FDD0EF39}" type="pres">
      <dgm:prSet presAssocID="{0D51337A-31FA-4717-B2BF-9243F96D2B9B}" presName="linNode" presStyleCnt="0"/>
      <dgm:spPr/>
    </dgm:pt>
    <dgm:pt modelId="{3230722F-B757-4673-BD2F-9D4BAB5CEE8D}" type="pres">
      <dgm:prSet presAssocID="{0D51337A-31FA-4717-B2BF-9243F96D2B9B}" presName="parentText" presStyleLbl="node1" presStyleIdx="0" presStyleCnt="6" custLinFactNeighborX="183">
        <dgm:presLayoutVars>
          <dgm:chMax val="1"/>
          <dgm:bulletEnabled val="1"/>
        </dgm:presLayoutVars>
      </dgm:prSet>
      <dgm:spPr/>
    </dgm:pt>
    <dgm:pt modelId="{6FB9694A-6C63-4B23-90F6-4F208C00D399}" type="pres">
      <dgm:prSet presAssocID="{0D51337A-31FA-4717-B2BF-9243F96D2B9B}" presName="descendantText" presStyleLbl="alignAccFollowNode1" presStyleIdx="0" presStyleCnt="5" custLinFactNeighborX="326">
        <dgm:presLayoutVars>
          <dgm:bulletEnabled val="1"/>
        </dgm:presLayoutVars>
      </dgm:prSet>
      <dgm:spPr/>
    </dgm:pt>
    <dgm:pt modelId="{3E4AEBB9-D07D-412D-A9F3-5F50CE85FF20}" type="pres">
      <dgm:prSet presAssocID="{6799645E-F42F-43D8-B2EA-A1377D84D0B3}" presName="sp" presStyleCnt="0"/>
      <dgm:spPr/>
    </dgm:pt>
    <dgm:pt modelId="{66665C60-6ACB-447E-8471-2A93AFD52CB8}" type="pres">
      <dgm:prSet presAssocID="{EAB2A0B4-545D-4503-B937-A6146890BB38}" presName="linNode" presStyleCnt="0"/>
      <dgm:spPr/>
    </dgm:pt>
    <dgm:pt modelId="{E7BCE245-5A3A-4129-B45B-D4EF4A2473E4}" type="pres">
      <dgm:prSet presAssocID="{EAB2A0B4-545D-4503-B937-A6146890BB38}" presName="parentText" presStyleLbl="node1" presStyleIdx="1" presStyleCnt="6" custLinFactNeighborX="183">
        <dgm:presLayoutVars>
          <dgm:chMax val="1"/>
          <dgm:bulletEnabled val="1"/>
        </dgm:presLayoutVars>
      </dgm:prSet>
      <dgm:spPr/>
    </dgm:pt>
    <dgm:pt modelId="{19F5897D-0984-4682-A918-F88E26FD3676}" type="pres">
      <dgm:prSet presAssocID="{EAB2A0B4-545D-4503-B937-A6146890BB38}" presName="descendantText" presStyleLbl="alignAccFollowNode1" presStyleIdx="1" presStyleCnt="5" custAng="0" custLinFactNeighborX="326">
        <dgm:presLayoutVars>
          <dgm:bulletEnabled val="1"/>
        </dgm:presLayoutVars>
      </dgm:prSet>
      <dgm:spPr/>
    </dgm:pt>
    <dgm:pt modelId="{FB5D650C-3202-46E0-95CD-D29D97471368}" type="pres">
      <dgm:prSet presAssocID="{E842BF5A-3E9B-4511-B1E1-0BA9C0A53879}" presName="sp" presStyleCnt="0"/>
      <dgm:spPr/>
    </dgm:pt>
    <dgm:pt modelId="{88CD2FCE-3632-4AF9-8AE2-47F5651BBAA1}" type="pres">
      <dgm:prSet presAssocID="{D758299D-046D-48DE-A79F-1F5B4836FA34}" presName="linNode" presStyleCnt="0"/>
      <dgm:spPr/>
    </dgm:pt>
    <dgm:pt modelId="{4A80CE1E-00A0-4F45-A78D-4FB849BD6FEF}" type="pres">
      <dgm:prSet presAssocID="{D758299D-046D-48DE-A79F-1F5B4836FA34}" presName="parentText" presStyleLbl="node1" presStyleIdx="2" presStyleCnt="6" custLinFactNeighborX="183">
        <dgm:presLayoutVars>
          <dgm:chMax val="1"/>
          <dgm:bulletEnabled val="1"/>
        </dgm:presLayoutVars>
      </dgm:prSet>
      <dgm:spPr/>
    </dgm:pt>
    <dgm:pt modelId="{4EA718F5-03C3-400A-897C-6F2DA85D1B56}" type="pres">
      <dgm:prSet presAssocID="{C9E43657-89C3-48F3-B590-FDE5BEAED1D1}" presName="sp" presStyleCnt="0"/>
      <dgm:spPr/>
    </dgm:pt>
    <dgm:pt modelId="{C60E4332-AB2E-4201-AF29-E3D9D2CE99DD}" type="pres">
      <dgm:prSet presAssocID="{A7F7584C-6CC5-40A2-9566-2842A5DEA97A}" presName="linNode" presStyleCnt="0"/>
      <dgm:spPr/>
    </dgm:pt>
    <dgm:pt modelId="{8A3FE5E4-2689-4041-B2C5-C63BC276A3EF}" type="pres">
      <dgm:prSet presAssocID="{A7F7584C-6CC5-40A2-9566-2842A5DEA97A}" presName="parentText" presStyleLbl="node1" presStyleIdx="3" presStyleCnt="6" custLinFactNeighborX="723">
        <dgm:presLayoutVars>
          <dgm:chMax val="1"/>
          <dgm:bulletEnabled val="1"/>
        </dgm:presLayoutVars>
      </dgm:prSet>
      <dgm:spPr/>
    </dgm:pt>
    <dgm:pt modelId="{329ECF1A-78BE-41CB-B252-8011825B67CD}" type="pres">
      <dgm:prSet presAssocID="{A7F7584C-6CC5-40A2-9566-2842A5DEA97A}" presName="descendantText" presStyleLbl="alignAccFollowNode1" presStyleIdx="2" presStyleCnt="5" custLinFactNeighborX="0">
        <dgm:presLayoutVars>
          <dgm:bulletEnabled val="1"/>
        </dgm:presLayoutVars>
      </dgm:prSet>
      <dgm:spPr/>
    </dgm:pt>
    <dgm:pt modelId="{CF97419B-1653-4404-8A25-A4EB2811914A}" type="pres">
      <dgm:prSet presAssocID="{C41ED6A4-512C-48AB-901D-671B73446005}" presName="sp" presStyleCnt="0"/>
      <dgm:spPr/>
    </dgm:pt>
    <dgm:pt modelId="{74B4E996-D144-43FA-9C7B-5183D295C315}" type="pres">
      <dgm:prSet presAssocID="{51A6936C-668E-4912-B1B4-BA2D45D3F624}" presName="linNode" presStyleCnt="0"/>
      <dgm:spPr/>
    </dgm:pt>
    <dgm:pt modelId="{1C763A21-352A-41D1-A2E2-E305DABA275D}" type="pres">
      <dgm:prSet presAssocID="{51A6936C-668E-4912-B1B4-BA2D45D3F624}" presName="parentText" presStyleLbl="node1" presStyleIdx="4" presStyleCnt="6" custLinFactNeighborX="723">
        <dgm:presLayoutVars>
          <dgm:chMax val="1"/>
          <dgm:bulletEnabled val="1"/>
        </dgm:presLayoutVars>
      </dgm:prSet>
      <dgm:spPr/>
    </dgm:pt>
    <dgm:pt modelId="{A66EBD3D-E7C5-421C-B8B5-728648057DDC}" type="pres">
      <dgm:prSet presAssocID="{51A6936C-668E-4912-B1B4-BA2D45D3F624}" presName="descendantText" presStyleLbl="alignAccFollowNode1" presStyleIdx="3" presStyleCnt="5">
        <dgm:presLayoutVars>
          <dgm:bulletEnabled val="1"/>
        </dgm:presLayoutVars>
      </dgm:prSet>
      <dgm:spPr/>
    </dgm:pt>
    <dgm:pt modelId="{4D3735EA-64D5-44A4-9D60-787BDDA83D1A}" type="pres">
      <dgm:prSet presAssocID="{E68031D9-E3F9-439E-86FC-2A0A3A3988D0}" presName="sp" presStyleCnt="0"/>
      <dgm:spPr/>
    </dgm:pt>
    <dgm:pt modelId="{120DCED0-01FF-429D-8B4B-923E0875F75E}" type="pres">
      <dgm:prSet presAssocID="{928B5CB8-3545-4EE5-8BED-981D3C6157A5}" presName="linNode" presStyleCnt="0"/>
      <dgm:spPr/>
    </dgm:pt>
    <dgm:pt modelId="{B9324B26-5FF5-4FF7-9073-66103CBE8481}" type="pres">
      <dgm:prSet presAssocID="{928B5CB8-3545-4EE5-8BED-981D3C6157A5}" presName="parentText" presStyleLbl="node1" presStyleIdx="5" presStyleCnt="6" custScaleY="96648">
        <dgm:presLayoutVars>
          <dgm:chMax val="1"/>
          <dgm:bulletEnabled val="1"/>
        </dgm:presLayoutVars>
      </dgm:prSet>
      <dgm:spPr/>
    </dgm:pt>
    <dgm:pt modelId="{95E0557D-F0A1-4F38-8083-55DE7503164F}" type="pres">
      <dgm:prSet presAssocID="{928B5CB8-3545-4EE5-8BED-981D3C6157A5}" presName="descendantText" presStyleLbl="alignAccFollowNode1" presStyleIdx="4" presStyleCnt="5" custScaleX="99545" custLinFactNeighborX="809" custLinFactNeighborY="2021">
        <dgm:presLayoutVars>
          <dgm:bulletEnabled val="1"/>
        </dgm:presLayoutVars>
      </dgm:prSet>
      <dgm:spPr/>
    </dgm:pt>
  </dgm:ptLst>
  <dgm:cxnLst>
    <dgm:cxn modelId="{4E5E3304-71F0-4A8A-BFA0-D62CF366121B}" type="presOf" srcId="{EAB2A0B4-545D-4503-B937-A6146890BB38}" destId="{E7BCE245-5A3A-4129-B45B-D4EF4A2473E4}" srcOrd="0" destOrd="0" presId="urn:microsoft.com/office/officeart/2005/8/layout/vList5"/>
    <dgm:cxn modelId="{56052809-46E4-4445-B520-94004C28BB9D}" srcId="{A7F7584C-6CC5-40A2-9566-2842A5DEA97A}" destId="{9D8DAFB6-C744-4BD6-B757-393BF647EBB6}" srcOrd="0" destOrd="0" parTransId="{17C1C47E-8D1A-404A-B227-B017391CB5F6}" sibTransId="{C9B44773-68B1-427B-B9CA-0AEA186B621E}"/>
    <dgm:cxn modelId="{3A82601D-E484-456D-8901-4862100F6FD9}" srcId="{EAB2A0B4-545D-4503-B937-A6146890BB38}" destId="{1235E27E-7FC9-4B10-AA69-EFB0666DD2FE}" srcOrd="0" destOrd="0" parTransId="{A1333807-A982-4ACA-AE26-AE837B733B5E}" sibTransId="{CC61965F-A4E2-4347-B633-F798BA4AA2B0}"/>
    <dgm:cxn modelId="{A38C1039-CB78-4EBF-844F-7A838983E228}" type="presOf" srcId="{A7F7584C-6CC5-40A2-9566-2842A5DEA97A}" destId="{8A3FE5E4-2689-4041-B2C5-C63BC276A3EF}" srcOrd="0" destOrd="0" presId="urn:microsoft.com/office/officeart/2005/8/layout/vList5"/>
    <dgm:cxn modelId="{764A7F40-FC93-4B5E-82E4-B29F920B2D30}" srcId="{928B5CB8-3545-4EE5-8BED-981D3C6157A5}" destId="{95A524E6-8A71-49A1-AF74-29696A02028A}" srcOrd="0" destOrd="0" parTransId="{52C86CAF-440B-4BB7-BD46-805908EC2D17}" sibTransId="{EE0C23C2-8A0C-497A-A914-ED60FDCA930F}"/>
    <dgm:cxn modelId="{2AAC9361-2102-4964-BB27-124C9C5F3F23}" type="presOf" srcId="{1235E27E-7FC9-4B10-AA69-EFB0666DD2FE}" destId="{19F5897D-0984-4682-A918-F88E26FD3676}" srcOrd="0" destOrd="0" presId="urn:microsoft.com/office/officeart/2005/8/layout/vList5"/>
    <dgm:cxn modelId="{1D59D94A-4BF7-417E-B49B-225C005839A9}" srcId="{51A6936C-668E-4912-B1B4-BA2D45D3F624}" destId="{2A9B6C90-9B70-4ED8-9084-8651413BB905}" srcOrd="0" destOrd="0" parTransId="{47C005B7-F5AA-4111-A87D-782B117A0259}" sibTransId="{54109FB3-0563-4B2C-BFF0-181E047427F8}"/>
    <dgm:cxn modelId="{6DF17F4D-4120-4DE8-8738-503F2519CD40}" type="presOf" srcId="{9D8DAFB6-C744-4BD6-B757-393BF647EBB6}" destId="{329ECF1A-78BE-41CB-B252-8011825B67CD}" srcOrd="0" destOrd="0" presId="urn:microsoft.com/office/officeart/2005/8/layout/vList5"/>
    <dgm:cxn modelId="{D51B6075-27E4-4292-9F89-0CC50DF21ED9}" type="presOf" srcId="{51A6936C-668E-4912-B1B4-BA2D45D3F624}" destId="{1C763A21-352A-41D1-A2E2-E305DABA275D}" srcOrd="0" destOrd="0" presId="urn:microsoft.com/office/officeart/2005/8/layout/vList5"/>
    <dgm:cxn modelId="{9E6BB655-7FE4-4F8D-B1D2-F885E60B8754}" srcId="{81269538-BFC5-48BB-BEA1-D7AF1F385FD5}" destId="{0D51337A-31FA-4717-B2BF-9243F96D2B9B}" srcOrd="0" destOrd="0" parTransId="{A9294D65-F371-46C8-A624-E557E9DF1A30}" sibTransId="{6799645E-F42F-43D8-B2EA-A1377D84D0B3}"/>
    <dgm:cxn modelId="{085D3777-7996-4375-B5FB-BFD96D1BF9E4}" srcId="{81269538-BFC5-48BB-BEA1-D7AF1F385FD5}" destId="{928B5CB8-3545-4EE5-8BED-981D3C6157A5}" srcOrd="5" destOrd="0" parTransId="{8452F8D0-82FD-4609-B6BD-446E31563D8A}" sibTransId="{8EF545BA-8D8A-4813-A428-2F18D76E61FA}"/>
    <dgm:cxn modelId="{C65EFE7A-5430-4917-89D2-D70BAF0289E3}" type="presOf" srcId="{2A9B6C90-9B70-4ED8-9084-8651413BB905}" destId="{A66EBD3D-E7C5-421C-B8B5-728648057DDC}" srcOrd="0" destOrd="0" presId="urn:microsoft.com/office/officeart/2005/8/layout/vList5"/>
    <dgm:cxn modelId="{A316347C-9D1A-43C6-BE2B-DC184440E1C9}" srcId="{0D51337A-31FA-4717-B2BF-9243F96D2B9B}" destId="{E40970FA-9468-4353-8343-FE5E2BEBB8B0}" srcOrd="0" destOrd="0" parTransId="{85FA6A33-9FA9-4134-A6A3-A5D4748A1779}" sibTransId="{04FF68DF-CF36-4D12-9ECE-A3519B0AC88A}"/>
    <dgm:cxn modelId="{53988784-A0E1-4D82-B36B-740DE83EB0C9}" type="presOf" srcId="{81269538-BFC5-48BB-BEA1-D7AF1F385FD5}" destId="{99FD7F24-5BB9-46E8-BB7C-4B477B73B815}" srcOrd="0" destOrd="0" presId="urn:microsoft.com/office/officeart/2005/8/layout/vList5"/>
    <dgm:cxn modelId="{993E0796-DCBD-4EB2-9BAB-4437E125DA45}" type="presOf" srcId="{E40970FA-9468-4353-8343-FE5E2BEBB8B0}" destId="{6FB9694A-6C63-4B23-90F6-4F208C00D399}" srcOrd="0" destOrd="0" presId="urn:microsoft.com/office/officeart/2005/8/layout/vList5"/>
    <dgm:cxn modelId="{F13B57A5-F54F-41A2-983D-BDF9F92E0706}" srcId="{81269538-BFC5-48BB-BEA1-D7AF1F385FD5}" destId="{EAB2A0B4-545D-4503-B937-A6146890BB38}" srcOrd="1" destOrd="0" parTransId="{02887EDC-8E64-4002-8A7B-1C4E06ACE54A}" sibTransId="{E842BF5A-3E9B-4511-B1E1-0BA9C0A53879}"/>
    <dgm:cxn modelId="{000FE2BB-9FE6-4965-ADF5-E3E85B644286}" srcId="{81269538-BFC5-48BB-BEA1-D7AF1F385FD5}" destId="{51A6936C-668E-4912-B1B4-BA2D45D3F624}" srcOrd="4" destOrd="0" parTransId="{8F7D40F1-9723-47F5-BFD2-340696378D49}" sibTransId="{E68031D9-E3F9-439E-86FC-2A0A3A3988D0}"/>
    <dgm:cxn modelId="{70A526BE-C61C-40A9-9DA6-0259B466ADAE}" srcId="{81269538-BFC5-48BB-BEA1-D7AF1F385FD5}" destId="{D758299D-046D-48DE-A79F-1F5B4836FA34}" srcOrd="2" destOrd="0" parTransId="{18BD092B-EDF4-4B48-B46E-32023053C5CF}" sibTransId="{C9E43657-89C3-48F3-B590-FDE5BEAED1D1}"/>
    <dgm:cxn modelId="{F68422C1-CD34-4DED-AA4B-85EFFF4FE933}" srcId="{81269538-BFC5-48BB-BEA1-D7AF1F385FD5}" destId="{A7F7584C-6CC5-40A2-9566-2842A5DEA97A}" srcOrd="3" destOrd="0" parTransId="{581272CD-5908-4C17-8E9B-8BF6DCE43C3E}" sibTransId="{C41ED6A4-512C-48AB-901D-671B73446005}"/>
    <dgm:cxn modelId="{02B1C3C3-F2D2-4C80-8962-E0C9B39A6EF4}" type="presOf" srcId="{0D51337A-31FA-4717-B2BF-9243F96D2B9B}" destId="{3230722F-B757-4673-BD2F-9D4BAB5CEE8D}" srcOrd="0" destOrd="0" presId="urn:microsoft.com/office/officeart/2005/8/layout/vList5"/>
    <dgm:cxn modelId="{8B1051C4-D85D-4026-9A80-06B594F6D0F5}" type="presOf" srcId="{D758299D-046D-48DE-A79F-1F5B4836FA34}" destId="{4A80CE1E-00A0-4F45-A78D-4FB849BD6FEF}" srcOrd="0" destOrd="0" presId="urn:microsoft.com/office/officeart/2005/8/layout/vList5"/>
    <dgm:cxn modelId="{A44DF6E5-2150-478D-AAB9-24BC6742BCEE}" type="presOf" srcId="{928B5CB8-3545-4EE5-8BED-981D3C6157A5}" destId="{B9324B26-5FF5-4FF7-9073-66103CBE8481}" srcOrd="0" destOrd="0" presId="urn:microsoft.com/office/officeart/2005/8/layout/vList5"/>
    <dgm:cxn modelId="{66EBA0EC-F77C-4ABE-8815-8C8F4F6ACAB5}" type="presOf" srcId="{95A524E6-8A71-49A1-AF74-29696A02028A}" destId="{95E0557D-F0A1-4F38-8083-55DE7503164F}" srcOrd="0" destOrd="0" presId="urn:microsoft.com/office/officeart/2005/8/layout/vList5"/>
    <dgm:cxn modelId="{45435F90-22A5-4C03-B101-FD4577E8A794}" type="presParOf" srcId="{99FD7F24-5BB9-46E8-BB7C-4B477B73B815}" destId="{BBAB8945-0B00-4547-92CF-AE59FDD0EF39}" srcOrd="0" destOrd="0" presId="urn:microsoft.com/office/officeart/2005/8/layout/vList5"/>
    <dgm:cxn modelId="{B399DCC2-FF40-4D75-A2A7-A495D4AF2387}" type="presParOf" srcId="{BBAB8945-0B00-4547-92CF-AE59FDD0EF39}" destId="{3230722F-B757-4673-BD2F-9D4BAB5CEE8D}" srcOrd="0" destOrd="0" presId="urn:microsoft.com/office/officeart/2005/8/layout/vList5"/>
    <dgm:cxn modelId="{4A0749A4-83B7-4DF9-BA0E-5506B76F10A1}" type="presParOf" srcId="{BBAB8945-0B00-4547-92CF-AE59FDD0EF39}" destId="{6FB9694A-6C63-4B23-90F6-4F208C00D399}" srcOrd="1" destOrd="0" presId="urn:microsoft.com/office/officeart/2005/8/layout/vList5"/>
    <dgm:cxn modelId="{26C2F444-58E5-4B3C-A169-EBC64ABE0EE9}" type="presParOf" srcId="{99FD7F24-5BB9-46E8-BB7C-4B477B73B815}" destId="{3E4AEBB9-D07D-412D-A9F3-5F50CE85FF20}" srcOrd="1" destOrd="0" presId="urn:microsoft.com/office/officeart/2005/8/layout/vList5"/>
    <dgm:cxn modelId="{6FF62777-0285-4D9D-9FB1-5877933651CB}" type="presParOf" srcId="{99FD7F24-5BB9-46E8-BB7C-4B477B73B815}" destId="{66665C60-6ACB-447E-8471-2A93AFD52CB8}" srcOrd="2" destOrd="0" presId="urn:microsoft.com/office/officeart/2005/8/layout/vList5"/>
    <dgm:cxn modelId="{25331576-9C1F-4345-9BAA-DEF41293323F}" type="presParOf" srcId="{66665C60-6ACB-447E-8471-2A93AFD52CB8}" destId="{E7BCE245-5A3A-4129-B45B-D4EF4A2473E4}" srcOrd="0" destOrd="0" presId="urn:microsoft.com/office/officeart/2005/8/layout/vList5"/>
    <dgm:cxn modelId="{CDD48F7E-52CB-435D-A369-EFB21049D601}" type="presParOf" srcId="{66665C60-6ACB-447E-8471-2A93AFD52CB8}" destId="{19F5897D-0984-4682-A918-F88E26FD3676}" srcOrd="1" destOrd="0" presId="urn:microsoft.com/office/officeart/2005/8/layout/vList5"/>
    <dgm:cxn modelId="{09BE95DB-BC99-4A38-B660-C5D250495222}" type="presParOf" srcId="{99FD7F24-5BB9-46E8-BB7C-4B477B73B815}" destId="{FB5D650C-3202-46E0-95CD-D29D97471368}" srcOrd="3" destOrd="0" presId="urn:microsoft.com/office/officeart/2005/8/layout/vList5"/>
    <dgm:cxn modelId="{1FDB3FCA-5B20-48DB-89ED-3F9C9281CFEB}" type="presParOf" srcId="{99FD7F24-5BB9-46E8-BB7C-4B477B73B815}" destId="{88CD2FCE-3632-4AF9-8AE2-47F5651BBAA1}" srcOrd="4" destOrd="0" presId="urn:microsoft.com/office/officeart/2005/8/layout/vList5"/>
    <dgm:cxn modelId="{B9123A1F-464C-484C-95A2-06BB57ADB1E5}" type="presParOf" srcId="{88CD2FCE-3632-4AF9-8AE2-47F5651BBAA1}" destId="{4A80CE1E-00A0-4F45-A78D-4FB849BD6FEF}" srcOrd="0" destOrd="0" presId="urn:microsoft.com/office/officeart/2005/8/layout/vList5"/>
    <dgm:cxn modelId="{C7906F55-3271-4AE1-911E-C82BB248D6DC}" type="presParOf" srcId="{99FD7F24-5BB9-46E8-BB7C-4B477B73B815}" destId="{4EA718F5-03C3-400A-897C-6F2DA85D1B56}" srcOrd="5" destOrd="0" presId="urn:microsoft.com/office/officeart/2005/8/layout/vList5"/>
    <dgm:cxn modelId="{FB2D3183-70C6-44DD-875A-CC09A2C89FEB}" type="presParOf" srcId="{99FD7F24-5BB9-46E8-BB7C-4B477B73B815}" destId="{C60E4332-AB2E-4201-AF29-E3D9D2CE99DD}" srcOrd="6" destOrd="0" presId="urn:microsoft.com/office/officeart/2005/8/layout/vList5"/>
    <dgm:cxn modelId="{B9D84324-BE5B-4514-8201-6B25BE814C19}" type="presParOf" srcId="{C60E4332-AB2E-4201-AF29-E3D9D2CE99DD}" destId="{8A3FE5E4-2689-4041-B2C5-C63BC276A3EF}" srcOrd="0" destOrd="0" presId="urn:microsoft.com/office/officeart/2005/8/layout/vList5"/>
    <dgm:cxn modelId="{62F196CC-DD4E-41F1-95F6-0E80E18CA40A}" type="presParOf" srcId="{C60E4332-AB2E-4201-AF29-E3D9D2CE99DD}" destId="{329ECF1A-78BE-41CB-B252-8011825B67CD}" srcOrd="1" destOrd="0" presId="urn:microsoft.com/office/officeart/2005/8/layout/vList5"/>
    <dgm:cxn modelId="{902C8576-A8E1-4C1E-B647-4F0EFC878EDE}" type="presParOf" srcId="{99FD7F24-5BB9-46E8-BB7C-4B477B73B815}" destId="{CF97419B-1653-4404-8A25-A4EB2811914A}" srcOrd="7" destOrd="0" presId="urn:microsoft.com/office/officeart/2005/8/layout/vList5"/>
    <dgm:cxn modelId="{C0AE58B2-3BCF-4A17-9962-82AF5DB00A66}" type="presParOf" srcId="{99FD7F24-5BB9-46E8-BB7C-4B477B73B815}" destId="{74B4E996-D144-43FA-9C7B-5183D295C315}" srcOrd="8" destOrd="0" presId="urn:microsoft.com/office/officeart/2005/8/layout/vList5"/>
    <dgm:cxn modelId="{CC23B1CA-2592-479D-988C-BB870D7E9EC9}" type="presParOf" srcId="{74B4E996-D144-43FA-9C7B-5183D295C315}" destId="{1C763A21-352A-41D1-A2E2-E305DABA275D}" srcOrd="0" destOrd="0" presId="urn:microsoft.com/office/officeart/2005/8/layout/vList5"/>
    <dgm:cxn modelId="{477107E6-023C-4B3F-96EF-D2D5DA516C5C}" type="presParOf" srcId="{74B4E996-D144-43FA-9C7B-5183D295C315}" destId="{A66EBD3D-E7C5-421C-B8B5-728648057DDC}" srcOrd="1" destOrd="0" presId="urn:microsoft.com/office/officeart/2005/8/layout/vList5"/>
    <dgm:cxn modelId="{933347A6-BCAF-495A-96A7-208A97A1751A}" type="presParOf" srcId="{99FD7F24-5BB9-46E8-BB7C-4B477B73B815}" destId="{4D3735EA-64D5-44A4-9D60-787BDDA83D1A}" srcOrd="9" destOrd="0" presId="urn:microsoft.com/office/officeart/2005/8/layout/vList5"/>
    <dgm:cxn modelId="{677D4939-AE22-4645-A75D-BD07DA38E78F}" type="presParOf" srcId="{99FD7F24-5BB9-46E8-BB7C-4B477B73B815}" destId="{120DCED0-01FF-429D-8B4B-923E0875F75E}" srcOrd="10" destOrd="0" presId="urn:microsoft.com/office/officeart/2005/8/layout/vList5"/>
    <dgm:cxn modelId="{AF6385C2-1319-4602-9D19-9A89E6EBF57F}" type="presParOf" srcId="{120DCED0-01FF-429D-8B4B-923E0875F75E}" destId="{B9324B26-5FF5-4FF7-9073-66103CBE8481}" srcOrd="0" destOrd="0" presId="urn:microsoft.com/office/officeart/2005/8/layout/vList5"/>
    <dgm:cxn modelId="{16466152-551A-417E-9EB3-4C0FC3867902}" type="presParOf" srcId="{120DCED0-01FF-429D-8B4B-923E0875F75E}" destId="{95E0557D-F0A1-4F38-8083-55DE7503164F}"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B93BDA4-599A-490D-9814-9C2FB8D61904}"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en-US"/>
        </a:p>
      </dgm:t>
    </dgm:pt>
    <dgm:pt modelId="{2B728EA0-7AF4-4291-9EEC-A8E379767D85}">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latin typeface="Arial" panose="020B0604020202020204" pitchFamily="34" charset="0"/>
              <a:cs typeface="Arial" panose="020B0604020202020204" pitchFamily="34" charset="0"/>
            </a:rPr>
            <a:t>Active loans must be monitored continuously, whenever there is a skip of payment necessary notifications must be sent so as they don’t turn up as Default loan.</a:t>
          </a:r>
          <a:endParaRPr lang="en-US" dirty="0"/>
        </a:p>
      </dgm:t>
    </dgm:pt>
    <dgm:pt modelId="{6394B151-F4EE-499E-9FF8-5905005C9C1F}" type="parTrans" cxnId="{EDDA2E4C-5A15-4C74-B40B-0864ADFCE6E8}">
      <dgm:prSet/>
      <dgm:spPr/>
      <dgm:t>
        <a:bodyPr/>
        <a:lstStyle/>
        <a:p>
          <a:endParaRPr lang="en-US"/>
        </a:p>
      </dgm:t>
    </dgm:pt>
    <dgm:pt modelId="{27B8747B-C804-4702-8369-3F499403BD62}" type="sibTrans" cxnId="{EDDA2E4C-5A15-4C74-B40B-0864ADFCE6E8}">
      <dgm:prSet/>
      <dgm:spPr/>
      <dgm:t>
        <a:bodyPr/>
        <a:lstStyle/>
        <a:p>
          <a:endParaRPr lang="en-US"/>
        </a:p>
      </dgm:t>
    </dgm:pt>
    <dgm:pt modelId="{A3D1E9B9-E07B-4861-AC5A-4FF6A09E1456}">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latin typeface="Arial" panose="020B0604020202020204" pitchFamily="34" charset="0"/>
              <a:cs typeface="Arial" panose="020B0604020202020204" pitchFamily="34" charset="0"/>
            </a:rPr>
            <a:t>An optimum values of Interest rate , tenure should be followed according to Income category</a:t>
          </a:r>
          <a:endParaRPr lang="en-US" dirty="0"/>
        </a:p>
      </dgm:t>
    </dgm:pt>
    <dgm:pt modelId="{6036C544-C2D0-4564-AE08-36211D05A9F7}" type="parTrans" cxnId="{9512F889-2F4A-4217-8B8B-C7FA6FDD6B16}">
      <dgm:prSet/>
      <dgm:spPr/>
      <dgm:t>
        <a:bodyPr/>
        <a:lstStyle/>
        <a:p>
          <a:endParaRPr lang="en-US"/>
        </a:p>
      </dgm:t>
    </dgm:pt>
    <dgm:pt modelId="{913AEF37-D328-4495-88D9-2F011D9195FB}" type="sibTrans" cxnId="{9512F889-2F4A-4217-8B8B-C7FA6FDD6B16}">
      <dgm:prSet/>
      <dgm:spPr/>
      <dgm:t>
        <a:bodyPr/>
        <a:lstStyle/>
        <a:p>
          <a:endParaRPr lang="en-US"/>
        </a:p>
      </dgm:t>
    </dgm:pt>
    <dgm:pt modelId="{6FBEABB3-2744-4A63-9EFC-4B35E009BDA6}">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latin typeface="Arial" panose="020B0604020202020204" pitchFamily="34" charset="0"/>
              <a:cs typeface="Arial" panose="020B0604020202020204" pitchFamily="34" charset="0"/>
            </a:rPr>
            <a:t>Proper verification must be an obligation , especially when the grade level increases and House is not owned.</a:t>
          </a:r>
          <a:endParaRPr lang="en-US" dirty="0"/>
        </a:p>
      </dgm:t>
    </dgm:pt>
    <dgm:pt modelId="{7172A9A4-8E32-4D86-AAA7-86FC9887882A}" type="parTrans" cxnId="{8FFD29F6-E50D-4336-882D-39A575E00E55}">
      <dgm:prSet/>
      <dgm:spPr/>
      <dgm:t>
        <a:bodyPr/>
        <a:lstStyle/>
        <a:p>
          <a:endParaRPr lang="en-SG"/>
        </a:p>
      </dgm:t>
    </dgm:pt>
    <dgm:pt modelId="{C17BF1CB-953F-4596-975D-357267FCBE41}" type="sibTrans" cxnId="{8FFD29F6-E50D-4336-882D-39A575E00E55}">
      <dgm:prSet/>
      <dgm:spPr/>
      <dgm:t>
        <a:bodyPr/>
        <a:lstStyle/>
        <a:p>
          <a:endParaRPr lang="en-SG"/>
        </a:p>
      </dgm:t>
    </dgm:pt>
    <dgm:pt modelId="{45A3E27E-5711-407F-A562-658B8A372EFE}">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solidFill>
                <a:schemeClr val="tx2"/>
              </a:solidFill>
              <a:latin typeface="Arial" panose="020B0604020202020204" pitchFamily="34" charset="0"/>
              <a:cs typeface="Arial" panose="020B0604020202020204" pitchFamily="34" charset="0"/>
            </a:rPr>
            <a:t>The amount invested by the investors and the amount borrowed by borrowers must be managed optimal to acquire profits.</a:t>
          </a:r>
          <a:endParaRPr lang="en-US" dirty="0">
            <a:solidFill>
              <a:schemeClr val="tx2"/>
            </a:solidFill>
          </a:endParaRPr>
        </a:p>
      </dgm:t>
    </dgm:pt>
    <dgm:pt modelId="{C45525B9-22AD-4686-B5AB-F7C45DED2F9D}" type="sibTrans" cxnId="{E834FEF1-BC26-428D-AF52-36B6E8AAF4A8}">
      <dgm:prSet/>
      <dgm:spPr/>
      <dgm:t>
        <a:bodyPr/>
        <a:lstStyle/>
        <a:p>
          <a:endParaRPr lang="en-US"/>
        </a:p>
      </dgm:t>
    </dgm:pt>
    <dgm:pt modelId="{3BB3A266-509E-4A8A-88AC-124C6E84B7FE}" type="parTrans" cxnId="{E834FEF1-BC26-428D-AF52-36B6E8AAF4A8}">
      <dgm:prSet/>
      <dgm:spPr/>
      <dgm:t>
        <a:bodyPr/>
        <a:lstStyle/>
        <a:p>
          <a:endParaRPr lang="en-US"/>
        </a:p>
      </dgm:t>
    </dgm:pt>
    <dgm:pt modelId="{DFDAD22C-A4B7-417D-94F4-E9A0FF5C3FC3}">
      <dgm:prSet phldrT="[Tex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latin typeface="Arial" panose="020B0604020202020204" pitchFamily="34" charset="0"/>
              <a:cs typeface="Arial" panose="020B0604020202020204" pitchFamily="34" charset="0"/>
            </a:rPr>
            <a:t>New loans must be verified against all the risk driving factors before lending the amount to borrower to minimize the risk of default in future.</a:t>
          </a:r>
          <a:endParaRPr lang="en-US" dirty="0"/>
        </a:p>
      </dgm:t>
    </dgm:pt>
    <dgm:pt modelId="{937857D3-ED18-4F30-A28D-44EEE987CC62}" type="parTrans" cxnId="{D62A88D7-E1EE-466C-A4E9-45AC1E346CF8}">
      <dgm:prSet/>
      <dgm:spPr/>
      <dgm:t>
        <a:bodyPr/>
        <a:lstStyle/>
        <a:p>
          <a:endParaRPr lang="en-SG"/>
        </a:p>
      </dgm:t>
    </dgm:pt>
    <dgm:pt modelId="{063ADAE7-3F7C-48CA-A61D-F27CFFBEB90F}" type="sibTrans" cxnId="{D62A88D7-E1EE-466C-A4E9-45AC1E346CF8}">
      <dgm:prSet/>
      <dgm:spPr/>
      <dgm:t>
        <a:bodyPr/>
        <a:lstStyle/>
        <a:p>
          <a:endParaRPr lang="en-SG"/>
        </a:p>
      </dgm:t>
    </dgm:pt>
    <dgm:pt modelId="{EFCF1B65-00A0-4C9E-ABD9-DC65BE89BB5C}" type="pres">
      <dgm:prSet presAssocID="{5B93BDA4-599A-490D-9814-9C2FB8D61904}" presName="Name0" presStyleCnt="0">
        <dgm:presLayoutVars>
          <dgm:chMax val="7"/>
          <dgm:chPref val="7"/>
          <dgm:dir/>
        </dgm:presLayoutVars>
      </dgm:prSet>
      <dgm:spPr/>
    </dgm:pt>
    <dgm:pt modelId="{979BEA43-254E-4B8D-8C47-467619E9455E}" type="pres">
      <dgm:prSet presAssocID="{5B93BDA4-599A-490D-9814-9C2FB8D61904}" presName="Name1" presStyleCnt="0"/>
      <dgm:spPr/>
    </dgm:pt>
    <dgm:pt modelId="{5FD35C57-A753-48B8-B5AD-0B770E5D09DB}" type="pres">
      <dgm:prSet presAssocID="{5B93BDA4-599A-490D-9814-9C2FB8D61904}" presName="cycle" presStyleCnt="0"/>
      <dgm:spPr/>
    </dgm:pt>
    <dgm:pt modelId="{F143D0A2-4D28-4CA7-8D1D-224EB05F8B85}" type="pres">
      <dgm:prSet presAssocID="{5B93BDA4-599A-490D-9814-9C2FB8D61904}" presName="srcNode" presStyleLbl="node1" presStyleIdx="0" presStyleCnt="5"/>
      <dgm:spPr/>
    </dgm:pt>
    <dgm:pt modelId="{CCBA3C5F-0C0B-4016-A2E2-2AA369FE6B97}" type="pres">
      <dgm:prSet presAssocID="{5B93BDA4-599A-490D-9814-9C2FB8D61904}" presName="conn" presStyleLbl="parChTrans1D2" presStyleIdx="0" presStyleCnt="1"/>
      <dgm:spPr/>
    </dgm:pt>
    <dgm:pt modelId="{A2614DBC-3467-464A-B8DD-C9A73C00EF93}" type="pres">
      <dgm:prSet presAssocID="{5B93BDA4-599A-490D-9814-9C2FB8D61904}" presName="extraNode" presStyleLbl="node1" presStyleIdx="0" presStyleCnt="5"/>
      <dgm:spPr/>
    </dgm:pt>
    <dgm:pt modelId="{3848A432-DC13-4441-A8E9-AF2FB4964451}" type="pres">
      <dgm:prSet presAssocID="{5B93BDA4-599A-490D-9814-9C2FB8D61904}" presName="dstNode" presStyleLbl="node1" presStyleIdx="0" presStyleCnt="5"/>
      <dgm:spPr/>
    </dgm:pt>
    <dgm:pt modelId="{D19B504F-848F-43E7-8605-DFB190C711F9}" type="pres">
      <dgm:prSet presAssocID="{2B728EA0-7AF4-4291-9EEC-A8E379767D85}" presName="text_1" presStyleLbl="node1" presStyleIdx="0" presStyleCnt="5">
        <dgm:presLayoutVars>
          <dgm:bulletEnabled val="1"/>
        </dgm:presLayoutVars>
      </dgm:prSet>
      <dgm:spPr/>
    </dgm:pt>
    <dgm:pt modelId="{B275F486-6492-4A33-A758-D8153CE9C476}" type="pres">
      <dgm:prSet presAssocID="{2B728EA0-7AF4-4291-9EEC-A8E379767D85}" presName="accent_1" presStyleCnt="0"/>
      <dgm:spPr/>
    </dgm:pt>
    <dgm:pt modelId="{7FA4D232-4D11-454C-92CB-23D499ADDB34}" type="pres">
      <dgm:prSet presAssocID="{2B728EA0-7AF4-4291-9EEC-A8E379767D85}" presName="accentRepeatNode" presStyleLbl="solidFgAcc1" presStyleIdx="0" presStyleCnt="5"/>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41196F06-FCA5-4CD0-A4FC-398405329EC8}" type="pres">
      <dgm:prSet presAssocID="{DFDAD22C-A4B7-417D-94F4-E9A0FF5C3FC3}" presName="text_2" presStyleLbl="node1" presStyleIdx="1" presStyleCnt="5">
        <dgm:presLayoutVars>
          <dgm:bulletEnabled val="1"/>
        </dgm:presLayoutVars>
      </dgm:prSet>
      <dgm:spPr/>
    </dgm:pt>
    <dgm:pt modelId="{EBD0E075-AABB-49A0-8E12-1EAB438B9854}" type="pres">
      <dgm:prSet presAssocID="{DFDAD22C-A4B7-417D-94F4-E9A0FF5C3FC3}" presName="accent_2" presStyleCnt="0"/>
      <dgm:spPr/>
    </dgm:pt>
    <dgm:pt modelId="{76885B6F-2EDD-4A8E-A147-635F10401AA5}" type="pres">
      <dgm:prSet presAssocID="{DFDAD22C-A4B7-417D-94F4-E9A0FF5C3FC3}" presName="accentRepeatNode" presStyleLbl="solidFgAcc1" presStyleIdx="1" presStyleCnt="5"/>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26839B4E-1A55-4EA4-8005-DD6478A96100}" type="pres">
      <dgm:prSet presAssocID="{A3D1E9B9-E07B-4861-AC5A-4FF6A09E1456}" presName="text_3" presStyleLbl="node1" presStyleIdx="2" presStyleCnt="5">
        <dgm:presLayoutVars>
          <dgm:bulletEnabled val="1"/>
        </dgm:presLayoutVars>
      </dgm:prSet>
      <dgm:spPr/>
    </dgm:pt>
    <dgm:pt modelId="{8E6F773D-46C0-4C8A-AF7A-81394D1E3207}" type="pres">
      <dgm:prSet presAssocID="{A3D1E9B9-E07B-4861-AC5A-4FF6A09E1456}" presName="accent_3" presStyleCnt="0"/>
      <dgm:spPr/>
    </dgm:pt>
    <dgm:pt modelId="{5522696E-4E53-48AF-BDDB-9DBC45617BE3}" type="pres">
      <dgm:prSet presAssocID="{A3D1E9B9-E07B-4861-AC5A-4FF6A09E1456}" presName="accentRepeatNode" presStyleLbl="solidFgAcc1" presStyleIdx="2" presStyleCnt="5" custLinFactNeighborY="163"/>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3460725F-9BF6-4DE9-BE6F-766DDC675E56}" type="pres">
      <dgm:prSet presAssocID="{6FBEABB3-2744-4A63-9EFC-4B35E009BDA6}" presName="text_4" presStyleLbl="node1" presStyleIdx="3" presStyleCnt="5">
        <dgm:presLayoutVars>
          <dgm:bulletEnabled val="1"/>
        </dgm:presLayoutVars>
      </dgm:prSet>
      <dgm:spPr/>
    </dgm:pt>
    <dgm:pt modelId="{B7390B90-B7CB-4537-956C-EEDFF137F968}" type="pres">
      <dgm:prSet presAssocID="{6FBEABB3-2744-4A63-9EFC-4B35E009BDA6}" presName="accent_4" presStyleCnt="0"/>
      <dgm:spPr/>
    </dgm:pt>
    <dgm:pt modelId="{2B6808FB-71E8-42C8-8FE1-4A9A8DDBE6A3}" type="pres">
      <dgm:prSet presAssocID="{6FBEABB3-2744-4A63-9EFC-4B35E009BDA6}" presName="accentRepeatNode" presStyleLbl="solidFgAcc1" presStyleIdx="3" presStyleCnt="5" custLinFactNeighborY="163"/>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02CC8A4B-E4E4-4D78-A2B8-6A60030A4FB9}" type="pres">
      <dgm:prSet presAssocID="{45A3E27E-5711-407F-A562-658B8A372EFE}" presName="text_5" presStyleLbl="node1" presStyleIdx="4" presStyleCnt="5">
        <dgm:presLayoutVars>
          <dgm:bulletEnabled val="1"/>
        </dgm:presLayoutVars>
      </dgm:prSet>
      <dgm:spPr/>
    </dgm:pt>
    <dgm:pt modelId="{50EA62DC-37CA-4F3C-A072-3588D7A61450}" type="pres">
      <dgm:prSet presAssocID="{45A3E27E-5711-407F-A562-658B8A372EFE}" presName="accent_5" presStyleCnt="0"/>
      <dgm:spPr/>
    </dgm:pt>
    <dgm:pt modelId="{51F591EE-0D2A-4831-A1CC-4C528019E795}" type="pres">
      <dgm:prSet presAssocID="{45A3E27E-5711-407F-A562-658B8A372EFE}" presName="accentRepeatNode" presStyleLbl="solidFgAcc1" presStyleIdx="4" presStyleCnt="5"/>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pt>
  </dgm:ptLst>
  <dgm:cxnLst>
    <dgm:cxn modelId="{647A0508-3338-4500-9744-19CFCBE59776}" type="presOf" srcId="{6FBEABB3-2744-4A63-9EFC-4B35E009BDA6}" destId="{3460725F-9BF6-4DE9-BE6F-766DDC675E56}" srcOrd="0" destOrd="0" presId="urn:microsoft.com/office/officeart/2008/layout/VerticalCurvedList"/>
    <dgm:cxn modelId="{FA572348-E536-45D6-8986-F176DE00AF62}" type="presOf" srcId="{DFDAD22C-A4B7-417D-94F4-E9A0FF5C3FC3}" destId="{41196F06-FCA5-4CD0-A4FC-398405329EC8}" srcOrd="0" destOrd="0" presId="urn:microsoft.com/office/officeart/2008/layout/VerticalCurvedList"/>
    <dgm:cxn modelId="{EDDA2E4C-5A15-4C74-B40B-0864ADFCE6E8}" srcId="{5B93BDA4-599A-490D-9814-9C2FB8D61904}" destId="{2B728EA0-7AF4-4291-9EEC-A8E379767D85}" srcOrd="0" destOrd="0" parTransId="{6394B151-F4EE-499E-9FF8-5905005C9C1F}" sibTransId="{27B8747B-C804-4702-8369-3F499403BD62}"/>
    <dgm:cxn modelId="{10016F56-D1A4-49E1-A72C-B224CDBF5CE8}" type="presOf" srcId="{2B728EA0-7AF4-4291-9EEC-A8E379767D85}" destId="{D19B504F-848F-43E7-8605-DFB190C711F9}" srcOrd="0" destOrd="0" presId="urn:microsoft.com/office/officeart/2008/layout/VerticalCurvedList"/>
    <dgm:cxn modelId="{A1565958-A208-4E90-9C56-68C7D1F6C399}" type="presOf" srcId="{45A3E27E-5711-407F-A562-658B8A372EFE}" destId="{02CC8A4B-E4E4-4D78-A2B8-6A60030A4FB9}" srcOrd="0" destOrd="0" presId="urn:microsoft.com/office/officeart/2008/layout/VerticalCurvedList"/>
    <dgm:cxn modelId="{9512F889-2F4A-4217-8B8B-C7FA6FDD6B16}" srcId="{5B93BDA4-599A-490D-9814-9C2FB8D61904}" destId="{A3D1E9B9-E07B-4861-AC5A-4FF6A09E1456}" srcOrd="2" destOrd="0" parTransId="{6036C544-C2D0-4564-AE08-36211D05A9F7}" sibTransId="{913AEF37-D328-4495-88D9-2F011D9195FB}"/>
    <dgm:cxn modelId="{99C9C49F-152A-4360-BF40-1EE8FA813258}" type="presOf" srcId="{5B93BDA4-599A-490D-9814-9C2FB8D61904}" destId="{EFCF1B65-00A0-4C9E-ABD9-DC65BE89BB5C}" srcOrd="0" destOrd="0" presId="urn:microsoft.com/office/officeart/2008/layout/VerticalCurvedList"/>
    <dgm:cxn modelId="{09A82DD6-A944-4557-8500-182B9A50B07C}" type="presOf" srcId="{27B8747B-C804-4702-8369-3F499403BD62}" destId="{CCBA3C5F-0C0B-4016-A2E2-2AA369FE6B97}" srcOrd="0" destOrd="0" presId="urn:microsoft.com/office/officeart/2008/layout/VerticalCurvedList"/>
    <dgm:cxn modelId="{D62A88D7-E1EE-466C-A4E9-45AC1E346CF8}" srcId="{5B93BDA4-599A-490D-9814-9C2FB8D61904}" destId="{DFDAD22C-A4B7-417D-94F4-E9A0FF5C3FC3}" srcOrd="1" destOrd="0" parTransId="{937857D3-ED18-4F30-A28D-44EEE987CC62}" sibTransId="{063ADAE7-3F7C-48CA-A61D-F27CFFBEB90F}"/>
    <dgm:cxn modelId="{E834FEF1-BC26-428D-AF52-36B6E8AAF4A8}" srcId="{5B93BDA4-599A-490D-9814-9C2FB8D61904}" destId="{45A3E27E-5711-407F-A562-658B8A372EFE}" srcOrd="4" destOrd="0" parTransId="{3BB3A266-509E-4A8A-88AC-124C6E84B7FE}" sibTransId="{C45525B9-22AD-4686-B5AB-F7C45DED2F9D}"/>
    <dgm:cxn modelId="{8FFD29F6-E50D-4336-882D-39A575E00E55}" srcId="{5B93BDA4-599A-490D-9814-9C2FB8D61904}" destId="{6FBEABB3-2744-4A63-9EFC-4B35E009BDA6}" srcOrd="3" destOrd="0" parTransId="{7172A9A4-8E32-4D86-AAA7-86FC9887882A}" sibTransId="{C17BF1CB-953F-4596-975D-357267FCBE41}"/>
    <dgm:cxn modelId="{885BF4FE-8BE2-4F01-8205-9C5620B48E57}" type="presOf" srcId="{A3D1E9B9-E07B-4861-AC5A-4FF6A09E1456}" destId="{26839B4E-1A55-4EA4-8005-DD6478A96100}" srcOrd="0" destOrd="0" presId="urn:microsoft.com/office/officeart/2008/layout/VerticalCurvedList"/>
    <dgm:cxn modelId="{6B81A525-11C6-4C14-BC51-8D84E0876B88}" type="presParOf" srcId="{EFCF1B65-00A0-4C9E-ABD9-DC65BE89BB5C}" destId="{979BEA43-254E-4B8D-8C47-467619E9455E}" srcOrd="0" destOrd="0" presId="urn:microsoft.com/office/officeart/2008/layout/VerticalCurvedList"/>
    <dgm:cxn modelId="{30259551-5DFF-4EE3-9F8E-9CCB9328379E}" type="presParOf" srcId="{979BEA43-254E-4B8D-8C47-467619E9455E}" destId="{5FD35C57-A753-48B8-B5AD-0B770E5D09DB}" srcOrd="0" destOrd="0" presId="urn:microsoft.com/office/officeart/2008/layout/VerticalCurvedList"/>
    <dgm:cxn modelId="{5EA593E5-5DA1-4791-ABFC-CB1873A096F2}" type="presParOf" srcId="{5FD35C57-A753-48B8-B5AD-0B770E5D09DB}" destId="{F143D0A2-4D28-4CA7-8D1D-224EB05F8B85}" srcOrd="0" destOrd="0" presId="urn:microsoft.com/office/officeart/2008/layout/VerticalCurvedList"/>
    <dgm:cxn modelId="{7FE19C43-AFBB-40D7-B907-8B4DA874EE7C}" type="presParOf" srcId="{5FD35C57-A753-48B8-B5AD-0B770E5D09DB}" destId="{CCBA3C5F-0C0B-4016-A2E2-2AA369FE6B97}" srcOrd="1" destOrd="0" presId="urn:microsoft.com/office/officeart/2008/layout/VerticalCurvedList"/>
    <dgm:cxn modelId="{96BC39DA-3E3F-4BF6-B3D9-4968381B99D7}" type="presParOf" srcId="{5FD35C57-A753-48B8-B5AD-0B770E5D09DB}" destId="{A2614DBC-3467-464A-B8DD-C9A73C00EF93}" srcOrd="2" destOrd="0" presId="urn:microsoft.com/office/officeart/2008/layout/VerticalCurvedList"/>
    <dgm:cxn modelId="{46075081-B165-4171-A030-AB9DA7E799D1}" type="presParOf" srcId="{5FD35C57-A753-48B8-B5AD-0B770E5D09DB}" destId="{3848A432-DC13-4441-A8E9-AF2FB4964451}" srcOrd="3" destOrd="0" presId="urn:microsoft.com/office/officeart/2008/layout/VerticalCurvedList"/>
    <dgm:cxn modelId="{763EAD13-FA5A-4D8B-A228-427D07D03F56}" type="presParOf" srcId="{979BEA43-254E-4B8D-8C47-467619E9455E}" destId="{D19B504F-848F-43E7-8605-DFB190C711F9}" srcOrd="1" destOrd="0" presId="urn:microsoft.com/office/officeart/2008/layout/VerticalCurvedList"/>
    <dgm:cxn modelId="{709E749A-405E-4AF6-8021-66EFA3850C7E}" type="presParOf" srcId="{979BEA43-254E-4B8D-8C47-467619E9455E}" destId="{B275F486-6492-4A33-A758-D8153CE9C476}" srcOrd="2" destOrd="0" presId="urn:microsoft.com/office/officeart/2008/layout/VerticalCurvedList"/>
    <dgm:cxn modelId="{B299E739-3FC2-412A-8A6E-58EBF857C26A}" type="presParOf" srcId="{B275F486-6492-4A33-A758-D8153CE9C476}" destId="{7FA4D232-4D11-454C-92CB-23D499ADDB34}" srcOrd="0" destOrd="0" presId="urn:microsoft.com/office/officeart/2008/layout/VerticalCurvedList"/>
    <dgm:cxn modelId="{92880A0B-74AF-4D7F-8BE2-BAEF6403A538}" type="presParOf" srcId="{979BEA43-254E-4B8D-8C47-467619E9455E}" destId="{41196F06-FCA5-4CD0-A4FC-398405329EC8}" srcOrd="3" destOrd="0" presId="urn:microsoft.com/office/officeart/2008/layout/VerticalCurvedList"/>
    <dgm:cxn modelId="{8D190340-B832-4216-B425-67D47B36E334}" type="presParOf" srcId="{979BEA43-254E-4B8D-8C47-467619E9455E}" destId="{EBD0E075-AABB-49A0-8E12-1EAB438B9854}" srcOrd="4" destOrd="0" presId="urn:microsoft.com/office/officeart/2008/layout/VerticalCurvedList"/>
    <dgm:cxn modelId="{9ADD900A-693D-4B94-AB3E-61F95B750D49}" type="presParOf" srcId="{EBD0E075-AABB-49A0-8E12-1EAB438B9854}" destId="{76885B6F-2EDD-4A8E-A147-635F10401AA5}" srcOrd="0" destOrd="0" presId="urn:microsoft.com/office/officeart/2008/layout/VerticalCurvedList"/>
    <dgm:cxn modelId="{25D3D722-5C77-4F00-B921-CCAAE94170EF}" type="presParOf" srcId="{979BEA43-254E-4B8D-8C47-467619E9455E}" destId="{26839B4E-1A55-4EA4-8005-DD6478A96100}" srcOrd="5" destOrd="0" presId="urn:microsoft.com/office/officeart/2008/layout/VerticalCurvedList"/>
    <dgm:cxn modelId="{395C7AF5-F84B-4E62-AA72-42F3CDA5A641}" type="presParOf" srcId="{979BEA43-254E-4B8D-8C47-467619E9455E}" destId="{8E6F773D-46C0-4C8A-AF7A-81394D1E3207}" srcOrd="6" destOrd="0" presId="urn:microsoft.com/office/officeart/2008/layout/VerticalCurvedList"/>
    <dgm:cxn modelId="{6A85FAFF-F141-40AD-BC4A-E0D0480BE6D4}" type="presParOf" srcId="{8E6F773D-46C0-4C8A-AF7A-81394D1E3207}" destId="{5522696E-4E53-48AF-BDDB-9DBC45617BE3}" srcOrd="0" destOrd="0" presId="urn:microsoft.com/office/officeart/2008/layout/VerticalCurvedList"/>
    <dgm:cxn modelId="{BC6C8A02-01E7-43C3-9949-5A2F278E856C}" type="presParOf" srcId="{979BEA43-254E-4B8D-8C47-467619E9455E}" destId="{3460725F-9BF6-4DE9-BE6F-766DDC675E56}" srcOrd="7" destOrd="0" presId="urn:microsoft.com/office/officeart/2008/layout/VerticalCurvedList"/>
    <dgm:cxn modelId="{19950FD6-7CA8-4109-90A0-AA126F753581}" type="presParOf" srcId="{979BEA43-254E-4B8D-8C47-467619E9455E}" destId="{B7390B90-B7CB-4537-956C-EEDFF137F968}" srcOrd="8" destOrd="0" presId="urn:microsoft.com/office/officeart/2008/layout/VerticalCurvedList"/>
    <dgm:cxn modelId="{1005D4DB-FAC4-4C66-BE52-AD36C0581453}" type="presParOf" srcId="{B7390B90-B7CB-4537-956C-EEDFF137F968}" destId="{2B6808FB-71E8-42C8-8FE1-4A9A8DDBE6A3}" srcOrd="0" destOrd="0" presId="urn:microsoft.com/office/officeart/2008/layout/VerticalCurvedList"/>
    <dgm:cxn modelId="{458D0F52-D1DB-48AF-AFAA-53C96199F717}" type="presParOf" srcId="{979BEA43-254E-4B8D-8C47-467619E9455E}" destId="{02CC8A4B-E4E4-4D78-A2B8-6A60030A4FB9}" srcOrd="9" destOrd="0" presId="urn:microsoft.com/office/officeart/2008/layout/VerticalCurvedList"/>
    <dgm:cxn modelId="{CC1DB22C-B445-45C2-9BCB-C5FD2795EDDF}" type="presParOf" srcId="{979BEA43-254E-4B8D-8C47-467619E9455E}" destId="{50EA62DC-37CA-4F3C-A072-3588D7A61450}" srcOrd="10" destOrd="0" presId="urn:microsoft.com/office/officeart/2008/layout/VerticalCurvedList"/>
    <dgm:cxn modelId="{3FB27CD1-73C4-4DAA-859A-F75F89924621}" type="presParOf" srcId="{50EA62DC-37CA-4F3C-A072-3588D7A61450}" destId="{51F591EE-0D2A-4831-A1CC-4C528019E795}"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A3C5F-0C0B-4016-A2E2-2AA369FE6B97}">
      <dsp:nvSpPr>
        <dsp:cNvPr id="0" name=""/>
        <dsp:cNvSpPr/>
      </dsp:nvSpPr>
      <dsp:spPr>
        <a:xfrm>
          <a:off x="-4812160" y="-737523"/>
          <a:ext cx="5731576" cy="5731576"/>
        </a:xfrm>
        <a:prstGeom prst="blockArc">
          <a:avLst>
            <a:gd name="adj1" fmla="val 18900000"/>
            <a:gd name="adj2" fmla="val 2700000"/>
            <a:gd name="adj3" fmla="val 377"/>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9B504F-848F-43E7-8605-DFB190C711F9}">
      <dsp:nvSpPr>
        <dsp:cNvPr id="0" name=""/>
        <dsp:cNvSpPr/>
      </dsp:nvSpPr>
      <dsp:spPr>
        <a:xfrm>
          <a:off x="402329" y="265947"/>
          <a:ext cx="7214643" cy="532236"/>
        </a:xfrm>
        <a:prstGeom prst="rect">
          <a:avLst/>
        </a:prstGeom>
        <a:solidFill>
          <a:schemeClr val="lt1">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422463"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Arial" panose="020B0604020202020204" pitchFamily="34" charset="0"/>
              <a:cs typeface="Arial" panose="020B0604020202020204" pitchFamily="34" charset="0"/>
            </a:rPr>
            <a:t>Lending amount of a successful loan application was in the range of 10,000 to 20,000 USD with tenure 36 months or 60 months.</a:t>
          </a:r>
          <a:endParaRPr lang="en-US" sz="1500" kern="1200" dirty="0"/>
        </a:p>
      </dsp:txBody>
      <dsp:txXfrm>
        <a:off x="402329" y="265947"/>
        <a:ext cx="7214643" cy="532236"/>
      </dsp:txXfrm>
    </dsp:sp>
    <dsp:sp modelId="{7FA4D232-4D11-454C-92CB-23D499ADDB34}">
      <dsp:nvSpPr>
        <dsp:cNvPr id="0" name=""/>
        <dsp:cNvSpPr/>
      </dsp:nvSpPr>
      <dsp:spPr>
        <a:xfrm>
          <a:off x="69681" y="199418"/>
          <a:ext cx="665295" cy="665295"/>
        </a:xfrm>
        <a:prstGeom prst="ellipse">
          <a:avLst/>
        </a:prstGeom>
        <a:solidFill>
          <a:schemeClr val="lt1">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AFD4B7E5-42A1-4EBB-A5FE-9BBCCDC6A122}">
      <dsp:nvSpPr>
        <dsp:cNvPr id="0" name=""/>
        <dsp:cNvSpPr/>
      </dsp:nvSpPr>
      <dsp:spPr>
        <a:xfrm>
          <a:off x="783714" y="1026205"/>
          <a:ext cx="6833258" cy="607920"/>
        </a:xfrm>
        <a:prstGeom prst="rect">
          <a:avLst/>
        </a:prstGeom>
        <a:solidFill>
          <a:schemeClr val="lt1">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422463"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Arial" panose="020B0604020202020204" pitchFamily="34" charset="0"/>
              <a:cs typeface="Arial" panose="020B0604020202020204" pitchFamily="34" charset="0"/>
            </a:rPr>
            <a:t>The interest rates were in the range of 5% per annum to 26% per annum based on the Credit Score Grade at the time of loan origination.</a:t>
          </a:r>
          <a:endParaRPr lang="en-US" sz="1500" kern="1200" dirty="0"/>
        </a:p>
      </dsp:txBody>
      <dsp:txXfrm>
        <a:off x="783714" y="1026205"/>
        <a:ext cx="6833258" cy="607920"/>
      </dsp:txXfrm>
    </dsp:sp>
    <dsp:sp modelId="{5522696E-4E53-48AF-BDDB-9DBC45617BE3}">
      <dsp:nvSpPr>
        <dsp:cNvPr id="0" name=""/>
        <dsp:cNvSpPr/>
      </dsp:nvSpPr>
      <dsp:spPr>
        <a:xfrm>
          <a:off x="451066" y="998602"/>
          <a:ext cx="665295" cy="665295"/>
        </a:xfrm>
        <a:prstGeom prst="ellipse">
          <a:avLst/>
        </a:prstGeom>
        <a:solidFill>
          <a:schemeClr val="lt1">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16AB7E24-9157-4116-916E-39C6F0621680}">
      <dsp:nvSpPr>
        <dsp:cNvPr id="0" name=""/>
        <dsp:cNvSpPr/>
      </dsp:nvSpPr>
      <dsp:spPr>
        <a:xfrm>
          <a:off x="900768" y="1824304"/>
          <a:ext cx="6716203" cy="607920"/>
        </a:xfrm>
        <a:prstGeom prst="rect">
          <a:avLst/>
        </a:prstGeom>
        <a:solidFill>
          <a:schemeClr val="lt1">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422463"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Arial" panose="020B0604020202020204" pitchFamily="34" charset="0"/>
              <a:cs typeface="Arial" panose="020B0604020202020204" pitchFamily="34" charset="0"/>
            </a:rPr>
            <a:t>The loan is labeled as </a:t>
          </a:r>
          <a:r>
            <a:rPr lang="en-US" sz="1500" b="1" kern="1200" dirty="0">
              <a:latin typeface="Arial" panose="020B0604020202020204" pitchFamily="34" charset="0"/>
              <a:cs typeface="Arial" panose="020B0604020202020204" pitchFamily="34" charset="0"/>
            </a:rPr>
            <a:t>Default</a:t>
          </a:r>
          <a:r>
            <a:rPr lang="en-US" sz="1500" kern="1200" dirty="0">
              <a:latin typeface="Arial" panose="020B0604020202020204" pitchFamily="34" charset="0"/>
              <a:cs typeface="Arial" panose="020B0604020202020204" pitchFamily="34" charset="0"/>
            </a:rPr>
            <a:t> when the borrower is unable to pay the installment amount for 90 days.</a:t>
          </a:r>
          <a:endParaRPr lang="en-US" sz="1500" kern="1200" dirty="0"/>
        </a:p>
      </dsp:txBody>
      <dsp:txXfrm>
        <a:off x="900768" y="1824304"/>
        <a:ext cx="6716203" cy="607920"/>
      </dsp:txXfrm>
    </dsp:sp>
    <dsp:sp modelId="{2B6808FB-71E8-42C8-8FE1-4A9A8DDBE6A3}">
      <dsp:nvSpPr>
        <dsp:cNvPr id="0" name=""/>
        <dsp:cNvSpPr/>
      </dsp:nvSpPr>
      <dsp:spPr>
        <a:xfrm>
          <a:off x="568121" y="1796701"/>
          <a:ext cx="665295" cy="665295"/>
        </a:xfrm>
        <a:prstGeom prst="ellipse">
          <a:avLst/>
        </a:prstGeom>
        <a:solidFill>
          <a:schemeClr val="lt1">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81E5298D-06E4-41DA-BBA6-72C65629CC66}">
      <dsp:nvSpPr>
        <dsp:cNvPr id="0" name=""/>
        <dsp:cNvSpPr/>
      </dsp:nvSpPr>
      <dsp:spPr>
        <a:xfrm>
          <a:off x="783714" y="2660246"/>
          <a:ext cx="6833258" cy="532236"/>
        </a:xfrm>
        <a:prstGeom prst="rect">
          <a:avLst/>
        </a:prstGeom>
        <a:solidFill>
          <a:schemeClr val="lt1">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422463"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Arial" panose="020B0604020202020204" pitchFamily="34" charset="0"/>
              <a:cs typeface="Arial" panose="020B0604020202020204" pitchFamily="34" charset="0"/>
            </a:rPr>
            <a:t>Loans were issued in an </a:t>
          </a:r>
          <a:r>
            <a:rPr lang="en-US" sz="1500" b="1" kern="1200" dirty="0">
              <a:latin typeface="Arial" panose="020B0604020202020204" pitchFamily="34" charset="0"/>
              <a:cs typeface="Arial" panose="020B0604020202020204" pitchFamily="34" charset="0"/>
            </a:rPr>
            <a:t>incremental manner </a:t>
          </a:r>
          <a:r>
            <a:rPr lang="en-US" sz="1500" b="0" kern="1200" dirty="0">
              <a:latin typeface="Arial" panose="020B0604020202020204" pitchFamily="34" charset="0"/>
              <a:cs typeface="Arial" panose="020B0604020202020204" pitchFamily="34" charset="0"/>
            </a:rPr>
            <a:t>from 2007-2015</a:t>
          </a:r>
          <a:r>
            <a:rPr lang="en-US" sz="1500" kern="1200" dirty="0">
              <a:latin typeface="Arial" panose="020B0604020202020204" pitchFamily="34" charset="0"/>
              <a:cs typeface="Arial" panose="020B0604020202020204" pitchFamily="34" charset="0"/>
            </a:rPr>
            <a:t>.</a:t>
          </a:r>
          <a:endParaRPr lang="en-US" sz="1500" kern="1200" dirty="0"/>
        </a:p>
      </dsp:txBody>
      <dsp:txXfrm>
        <a:off x="783714" y="2660246"/>
        <a:ext cx="6833258" cy="532236"/>
      </dsp:txXfrm>
    </dsp:sp>
    <dsp:sp modelId="{C09C1138-6073-43DF-850D-414A6DF04C94}">
      <dsp:nvSpPr>
        <dsp:cNvPr id="0" name=""/>
        <dsp:cNvSpPr/>
      </dsp:nvSpPr>
      <dsp:spPr>
        <a:xfrm>
          <a:off x="451066" y="2593716"/>
          <a:ext cx="665295" cy="665295"/>
        </a:xfrm>
        <a:prstGeom prst="ellipse">
          <a:avLst/>
        </a:prstGeom>
        <a:solidFill>
          <a:schemeClr val="lt1">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7B16360E-4571-4B42-957F-E07F0A085D07}">
      <dsp:nvSpPr>
        <dsp:cNvPr id="0" name=""/>
        <dsp:cNvSpPr/>
      </dsp:nvSpPr>
      <dsp:spPr>
        <a:xfrm>
          <a:off x="369286" y="3436039"/>
          <a:ext cx="7214643" cy="532236"/>
        </a:xfrm>
        <a:prstGeom prst="rect">
          <a:avLst/>
        </a:prstGeom>
        <a:solidFill>
          <a:schemeClr val="lt1">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422463" tIns="38100" rIns="38100" bIns="38100" numCol="1" spcCol="1270" anchor="ctr" anchorCtr="0">
          <a:noAutofit/>
        </a:bodyPr>
        <a:lstStyle/>
        <a:p>
          <a:pPr marL="0" lvl="0" indent="0" algn="l" defTabSz="666750">
            <a:lnSpc>
              <a:spcPct val="90000"/>
            </a:lnSpc>
            <a:spcBef>
              <a:spcPct val="0"/>
            </a:spcBef>
            <a:spcAft>
              <a:spcPct val="35000"/>
            </a:spcAft>
            <a:buNone/>
          </a:pPr>
          <a:r>
            <a:rPr lang="en-US" sz="1500" kern="1200" dirty="0">
              <a:solidFill>
                <a:schemeClr val="tx2"/>
              </a:solidFill>
              <a:latin typeface="Arial" panose="020B0604020202020204" pitchFamily="34" charset="0"/>
              <a:cs typeface="Arial" panose="020B0604020202020204" pitchFamily="34" charset="0"/>
            </a:rPr>
            <a:t>The amount invested by the investors is almost always </a:t>
          </a:r>
          <a:r>
            <a:rPr lang="en-US" sz="1500" kern="1200" dirty="0" err="1">
              <a:solidFill>
                <a:schemeClr val="tx2"/>
              </a:solidFill>
              <a:latin typeface="Arial" panose="020B0604020202020204" pitchFamily="34" charset="0"/>
              <a:cs typeface="Arial" panose="020B0604020202020204" pitchFamily="34" charset="0"/>
            </a:rPr>
            <a:t>lended</a:t>
          </a:r>
          <a:r>
            <a:rPr lang="en-US" sz="1500" kern="1200" dirty="0">
              <a:solidFill>
                <a:schemeClr val="tx2"/>
              </a:solidFill>
              <a:latin typeface="Arial" panose="020B0604020202020204" pitchFamily="34" charset="0"/>
              <a:cs typeface="Arial" panose="020B0604020202020204" pitchFamily="34" charset="0"/>
            </a:rPr>
            <a:t> completely to borrowers</a:t>
          </a:r>
          <a:endParaRPr lang="en-US" sz="1500" kern="1200" dirty="0">
            <a:solidFill>
              <a:schemeClr val="tx2"/>
            </a:solidFill>
          </a:endParaRPr>
        </a:p>
      </dsp:txBody>
      <dsp:txXfrm>
        <a:off x="369286" y="3436039"/>
        <a:ext cx="7214643" cy="532236"/>
      </dsp:txXfrm>
    </dsp:sp>
    <dsp:sp modelId="{51F591EE-0D2A-4831-A1CC-4C528019E795}">
      <dsp:nvSpPr>
        <dsp:cNvPr id="0" name=""/>
        <dsp:cNvSpPr/>
      </dsp:nvSpPr>
      <dsp:spPr>
        <a:xfrm>
          <a:off x="69681" y="3391815"/>
          <a:ext cx="665295" cy="665295"/>
        </a:xfrm>
        <a:prstGeom prst="ellipse">
          <a:avLst/>
        </a:prstGeom>
        <a:solidFill>
          <a:schemeClr val="lt1">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A3C5F-0C0B-4016-A2E2-2AA369FE6B97}">
      <dsp:nvSpPr>
        <dsp:cNvPr id="0" name=""/>
        <dsp:cNvSpPr/>
      </dsp:nvSpPr>
      <dsp:spPr>
        <a:xfrm>
          <a:off x="-1167136" y="-183672"/>
          <a:ext cx="1403810" cy="1403810"/>
        </a:xfrm>
        <a:prstGeom prst="blockArc">
          <a:avLst>
            <a:gd name="adj1" fmla="val 18900000"/>
            <a:gd name="adj2" fmla="val 2700000"/>
            <a:gd name="adj3" fmla="val 1539"/>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56D310-7E70-4EDC-A117-FDFADEC8F14F}">
      <dsp:nvSpPr>
        <dsp:cNvPr id="0" name=""/>
        <dsp:cNvSpPr/>
      </dsp:nvSpPr>
      <dsp:spPr>
        <a:xfrm>
          <a:off x="281508" y="148069"/>
          <a:ext cx="10131092" cy="296097"/>
        </a:xfrm>
        <a:prstGeom prst="rect">
          <a:avLst/>
        </a:prstGeom>
        <a:solidFill>
          <a:schemeClr val="lt1">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35027" tIns="22860" rIns="22860" bIns="22860" numCol="1" spcCol="1270" anchor="ctr" anchorCtr="0">
          <a:noAutofit/>
        </a:bodyPr>
        <a:lstStyle/>
        <a:p>
          <a:pPr marL="0" lvl="0" indent="0" algn="l" defTabSz="400050">
            <a:lnSpc>
              <a:spcPct val="90000"/>
            </a:lnSpc>
            <a:spcBef>
              <a:spcPct val="0"/>
            </a:spcBef>
            <a:spcAft>
              <a:spcPct val="35000"/>
            </a:spcAft>
            <a:buNone/>
          </a:pPr>
          <a:r>
            <a:rPr lang="en-US" sz="900" kern="1200" dirty="0">
              <a:solidFill>
                <a:srgbClr val="0536B3">
                  <a:hueOff val="0"/>
                  <a:satOff val="0"/>
                  <a:lumOff val="0"/>
                  <a:alphaOff val="0"/>
                </a:srgbClr>
              </a:solidFill>
              <a:latin typeface="Arial" panose="020B0604020202020204" pitchFamily="34" charset="0"/>
              <a:cs typeface="Arial" panose="020B0604020202020204" pitchFamily="34" charset="0"/>
            </a:rPr>
            <a:t>Currently, default loans consist 7.82% of total loans but remember that we still have current loans which have the risk of becoming charge off loans. (So this percentage is subjected to possible changes.) </a:t>
          </a:r>
          <a:endParaRPr lang="en-US" sz="900" kern="1200" dirty="0"/>
        </a:p>
      </dsp:txBody>
      <dsp:txXfrm>
        <a:off x="281508" y="148069"/>
        <a:ext cx="10131092" cy="296097"/>
      </dsp:txXfrm>
    </dsp:sp>
    <dsp:sp modelId="{5522696E-4E53-48AF-BDDB-9DBC45617BE3}">
      <dsp:nvSpPr>
        <dsp:cNvPr id="0" name=""/>
        <dsp:cNvSpPr/>
      </dsp:nvSpPr>
      <dsp:spPr>
        <a:xfrm>
          <a:off x="5467" y="111057"/>
          <a:ext cx="370122" cy="370122"/>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F9565935-97B1-417D-A474-75F856F61537}">
      <dsp:nvSpPr>
        <dsp:cNvPr id="0" name=""/>
        <dsp:cNvSpPr/>
      </dsp:nvSpPr>
      <dsp:spPr>
        <a:xfrm>
          <a:off x="195995" y="579768"/>
          <a:ext cx="10216605" cy="296097"/>
        </a:xfrm>
        <a:prstGeom prst="rect">
          <a:avLst/>
        </a:prstGeom>
        <a:solidFill>
          <a:schemeClr val="lt1">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235027" tIns="22860" rIns="22860" bIns="22860" numCol="1" spcCol="1270" anchor="ctr" anchorCtr="0">
          <a:noAutofit/>
        </a:bodyPr>
        <a:lstStyle/>
        <a:p>
          <a:pPr marL="0" lvl="0" indent="0" algn="l" defTabSz="400050">
            <a:lnSpc>
              <a:spcPct val="90000"/>
            </a:lnSpc>
            <a:spcBef>
              <a:spcPct val="0"/>
            </a:spcBef>
            <a:spcAft>
              <a:spcPct val="35000"/>
            </a:spcAft>
            <a:buNone/>
          </a:pPr>
          <a:r>
            <a:rPr lang="en-US" sz="900" kern="1200" dirty="0">
              <a:solidFill>
                <a:srgbClr val="0536B3">
                  <a:hueOff val="0"/>
                  <a:satOff val="0"/>
                  <a:lumOff val="0"/>
                  <a:alphaOff val="0"/>
                </a:srgbClr>
              </a:solidFill>
              <a:latin typeface="Arial" panose="020B0604020202020204" pitchFamily="34" charset="0"/>
              <a:cs typeface="Arial" panose="020B0604020202020204" pitchFamily="34" charset="0"/>
            </a:rPr>
            <a:t> The amount of bad loans could increment as the days pass by, since we still have a great amount of current loans. </a:t>
          </a:r>
          <a:endParaRPr lang="en-US" sz="900" kern="1200" dirty="0"/>
        </a:p>
      </dsp:txBody>
      <dsp:txXfrm>
        <a:off x="195995" y="579768"/>
        <a:ext cx="10216605" cy="296097"/>
      </dsp:txXfrm>
    </dsp:sp>
    <dsp:sp modelId="{C09C1138-6073-43DF-850D-414A6DF04C94}">
      <dsp:nvSpPr>
        <dsp:cNvPr id="0" name=""/>
        <dsp:cNvSpPr/>
      </dsp:nvSpPr>
      <dsp:spPr>
        <a:xfrm>
          <a:off x="5467" y="555286"/>
          <a:ext cx="370122" cy="370122"/>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A3C5F-0C0B-4016-A2E2-2AA369FE6B97}">
      <dsp:nvSpPr>
        <dsp:cNvPr id="0" name=""/>
        <dsp:cNvSpPr/>
      </dsp:nvSpPr>
      <dsp:spPr>
        <a:xfrm>
          <a:off x="-2922999" y="-450320"/>
          <a:ext cx="3487389" cy="3487389"/>
        </a:xfrm>
        <a:prstGeom prst="blockArc">
          <a:avLst>
            <a:gd name="adj1" fmla="val 18900000"/>
            <a:gd name="adj2" fmla="val 2700000"/>
            <a:gd name="adj3" fmla="val 619"/>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9B504F-848F-43E7-8605-DFB190C711F9}">
      <dsp:nvSpPr>
        <dsp:cNvPr id="0" name=""/>
        <dsp:cNvSpPr/>
      </dsp:nvSpPr>
      <dsp:spPr>
        <a:xfrm>
          <a:off x="394571" y="184111"/>
          <a:ext cx="10633816" cy="666475"/>
        </a:xfrm>
        <a:prstGeom prst="rect">
          <a:avLst/>
        </a:prstGeom>
        <a:solidFill>
          <a:schemeClr val="lt1">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410646" tIns="40640" rIns="40640" bIns="40640" numCol="1" spcCol="1270" anchor="ctr" anchorCtr="0">
          <a:noAutofit/>
        </a:bodyPr>
        <a:lstStyle/>
        <a:p>
          <a:pPr marL="0" lvl="0" indent="0" algn="l" defTabSz="711200">
            <a:lnSpc>
              <a:spcPct val="90000"/>
            </a:lnSpc>
            <a:spcBef>
              <a:spcPct val="0"/>
            </a:spcBef>
            <a:spcAft>
              <a:spcPct val="35000"/>
            </a:spcAft>
            <a:buNone/>
          </a:pPr>
          <a:r>
            <a:rPr lang="en-US" sz="1600" b="0" i="0" u="none" kern="1200" dirty="0">
              <a:latin typeface="Arial" panose="020B0604020202020204" pitchFamily="34" charset="0"/>
              <a:cs typeface="Arial" panose="020B0604020202020204" pitchFamily="34" charset="0"/>
            </a:rPr>
            <a:t> Default increases with increase in Grade from A-G, which clearly indicates that a loan with grade A means lowest risk of loan default and G means higher risk of loan default.</a:t>
          </a:r>
          <a:endParaRPr lang="en-US" sz="1600" kern="1200" dirty="0">
            <a:solidFill>
              <a:srgbClr val="0536B3">
                <a:hueOff val="0"/>
                <a:satOff val="0"/>
                <a:lumOff val="0"/>
                <a:alphaOff val="0"/>
              </a:srgbClr>
            </a:solidFill>
            <a:latin typeface="Arial" panose="020B0604020202020204" pitchFamily="34" charset="0"/>
            <a:ea typeface="+mn-ea"/>
            <a:cs typeface="Arial" panose="020B0604020202020204" pitchFamily="34" charset="0"/>
          </a:endParaRPr>
        </a:p>
      </dsp:txBody>
      <dsp:txXfrm>
        <a:off x="394571" y="184111"/>
        <a:ext cx="10633816" cy="666475"/>
      </dsp:txXfrm>
    </dsp:sp>
    <dsp:sp modelId="{7FA4D232-4D11-454C-92CB-23D499ADDB34}">
      <dsp:nvSpPr>
        <dsp:cNvPr id="0" name=""/>
        <dsp:cNvSpPr/>
      </dsp:nvSpPr>
      <dsp:spPr>
        <a:xfrm>
          <a:off x="39539" y="194006"/>
          <a:ext cx="646687" cy="646687"/>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AFD4B7E5-42A1-4EBB-A5FE-9BBCCDC6A122}">
      <dsp:nvSpPr>
        <dsp:cNvPr id="0" name=""/>
        <dsp:cNvSpPr/>
      </dsp:nvSpPr>
      <dsp:spPr>
        <a:xfrm>
          <a:off x="550939" y="997915"/>
          <a:ext cx="10445759" cy="590916"/>
        </a:xfrm>
        <a:prstGeom prst="rect">
          <a:avLst/>
        </a:prstGeom>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315869" tIns="40640" rIns="40640" bIns="40640" numCol="1" spcCol="1270" anchor="ctr" anchorCtr="0">
          <a:noAutofit/>
        </a:bodyPr>
        <a:lstStyle/>
        <a:p>
          <a:pPr marL="0" lvl="0" indent="0" algn="l" defTabSz="711200">
            <a:lnSpc>
              <a:spcPct val="90000"/>
            </a:lnSpc>
            <a:spcBef>
              <a:spcPct val="0"/>
            </a:spcBef>
            <a:spcAft>
              <a:spcPct val="35000"/>
            </a:spcAft>
            <a:buNone/>
          </a:pPr>
          <a:r>
            <a:rPr lang="en-US" sz="1600" b="0" i="0" u="none" kern="1200" dirty="0">
              <a:latin typeface="Arial" panose="020B0604020202020204" pitchFamily="34" charset="0"/>
              <a:cs typeface="Arial" panose="020B0604020202020204" pitchFamily="34" charset="0"/>
            </a:rPr>
            <a:t>When a person is assigned Grade A, the risk of default is lowest and G grade shows the risk of default is highest. This is because interest rate increase from A-G</a:t>
          </a:r>
          <a:endParaRPr lang="en-US" sz="1600" kern="1200" dirty="0">
            <a:latin typeface="Arial" panose="020B0604020202020204" pitchFamily="34" charset="0"/>
            <a:cs typeface="Arial" panose="020B0604020202020204" pitchFamily="34" charset="0"/>
          </a:endParaRPr>
        </a:p>
      </dsp:txBody>
      <dsp:txXfrm>
        <a:off x="550939" y="997915"/>
        <a:ext cx="10445759" cy="590916"/>
      </dsp:txXfrm>
    </dsp:sp>
    <dsp:sp modelId="{5522696E-4E53-48AF-BDDB-9DBC45617BE3}">
      <dsp:nvSpPr>
        <dsp:cNvPr id="0" name=""/>
        <dsp:cNvSpPr/>
      </dsp:nvSpPr>
      <dsp:spPr>
        <a:xfrm>
          <a:off x="227595" y="970030"/>
          <a:ext cx="646687" cy="646687"/>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FCC18E91-A25C-4725-A422-AAEC87F8A83A}">
      <dsp:nvSpPr>
        <dsp:cNvPr id="0" name=""/>
        <dsp:cNvSpPr/>
      </dsp:nvSpPr>
      <dsp:spPr>
        <a:xfrm>
          <a:off x="362882" y="1810723"/>
          <a:ext cx="10633816" cy="517349"/>
        </a:xfrm>
        <a:prstGeom prst="rect">
          <a:avLst/>
        </a:prstGeom>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315869" tIns="40640" rIns="40640" bIns="40640" numCol="1" spcCol="1270" anchor="ctr" anchorCtr="0">
          <a:noAutofit/>
        </a:bodyPr>
        <a:lstStyle/>
        <a:p>
          <a:pPr marL="0" lvl="0" indent="0" algn="l" defTabSz="889000">
            <a:lnSpc>
              <a:spcPct val="90000"/>
            </a:lnSpc>
            <a:spcBef>
              <a:spcPct val="0"/>
            </a:spcBef>
            <a:spcAft>
              <a:spcPct val="35000"/>
            </a:spcAft>
            <a:buNone/>
          </a:pPr>
          <a:r>
            <a:rPr lang="en-US" sz="2000" b="0" i="0" u="none" kern="1200" dirty="0">
              <a:latin typeface="Arial" panose="020B0604020202020204" pitchFamily="34" charset="0"/>
              <a:cs typeface="Arial" panose="020B0604020202020204" pitchFamily="34" charset="0"/>
            </a:rPr>
            <a:t> The </a:t>
          </a:r>
          <a:r>
            <a:rPr lang="en-US" sz="2000" b="1" i="0" u="none" kern="1200" dirty="0">
              <a:latin typeface="Arial" panose="020B0604020202020204" pitchFamily="34" charset="0"/>
              <a:cs typeface="Arial" panose="020B0604020202020204" pitchFamily="34" charset="0"/>
            </a:rPr>
            <a:t>lower the grade the higher the interest</a:t>
          </a:r>
          <a:r>
            <a:rPr lang="en-US" sz="2000" b="0" i="0" u="none" kern="1200" dirty="0">
              <a:latin typeface="Arial" panose="020B0604020202020204" pitchFamily="34" charset="0"/>
              <a:cs typeface="Arial" panose="020B0604020202020204" pitchFamily="34" charset="0"/>
            </a:rPr>
            <a:t> the customer had to pay back to investors.</a:t>
          </a:r>
          <a:endParaRPr lang="en-US" sz="2000" kern="1200" dirty="0">
            <a:latin typeface="Arial" panose="020B0604020202020204" pitchFamily="34" charset="0"/>
            <a:cs typeface="Arial" panose="020B0604020202020204" pitchFamily="34" charset="0"/>
          </a:endParaRPr>
        </a:p>
      </dsp:txBody>
      <dsp:txXfrm>
        <a:off x="362882" y="1810723"/>
        <a:ext cx="10633816" cy="517349"/>
      </dsp:txXfrm>
    </dsp:sp>
    <dsp:sp modelId="{C09C1138-6073-43DF-850D-414A6DF04C94}">
      <dsp:nvSpPr>
        <dsp:cNvPr id="0" name=""/>
        <dsp:cNvSpPr/>
      </dsp:nvSpPr>
      <dsp:spPr>
        <a:xfrm>
          <a:off x="39539" y="1746054"/>
          <a:ext cx="646687" cy="646687"/>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A3C5F-0C0B-4016-A2E2-2AA369FE6B97}">
      <dsp:nvSpPr>
        <dsp:cNvPr id="0" name=""/>
        <dsp:cNvSpPr/>
      </dsp:nvSpPr>
      <dsp:spPr>
        <a:xfrm>
          <a:off x="-3030004" y="-466588"/>
          <a:ext cx="3614503" cy="3614503"/>
        </a:xfrm>
        <a:prstGeom prst="blockArc">
          <a:avLst>
            <a:gd name="adj1" fmla="val 18900000"/>
            <a:gd name="adj2" fmla="val 2700000"/>
            <a:gd name="adj3" fmla="val 598"/>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9B504F-848F-43E7-8605-DFB190C711F9}">
      <dsp:nvSpPr>
        <dsp:cNvPr id="0" name=""/>
        <dsp:cNvSpPr/>
      </dsp:nvSpPr>
      <dsp:spPr>
        <a:xfrm>
          <a:off x="375821" y="268132"/>
          <a:ext cx="10414200" cy="536265"/>
        </a:xfrm>
        <a:prstGeom prst="rect">
          <a:avLst/>
        </a:prstGeom>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315869" tIns="40640" rIns="40640" bIns="4064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1"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Most</a:t>
          </a:r>
          <a:r>
            <a:rPr lang="en-US" sz="1600" b="0"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 </a:t>
          </a:r>
          <a:r>
            <a:rPr lang="en-US" sz="1600" b="1"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frequent</a:t>
          </a:r>
          <a:r>
            <a:rPr lang="en-US" sz="1600" b="0"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 </a:t>
          </a:r>
          <a:r>
            <a:rPr lang="en-US" sz="1600" b="1"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Purpose</a:t>
          </a:r>
          <a:r>
            <a:rPr lang="en-US" sz="1600" b="0"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 The reason that clients applied the most for a loan was to consolidate debt. </a:t>
          </a:r>
        </a:p>
      </dsp:txBody>
      <dsp:txXfrm>
        <a:off x="375821" y="268132"/>
        <a:ext cx="10414200" cy="536265"/>
      </dsp:txXfrm>
    </dsp:sp>
    <dsp:sp modelId="{7FA4D232-4D11-454C-92CB-23D499ADDB34}">
      <dsp:nvSpPr>
        <dsp:cNvPr id="0" name=""/>
        <dsp:cNvSpPr/>
      </dsp:nvSpPr>
      <dsp:spPr>
        <a:xfrm>
          <a:off x="40655" y="201099"/>
          <a:ext cx="670331" cy="670331"/>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AFD4B7E5-42A1-4EBB-A5FE-9BBCCDC6A122}">
      <dsp:nvSpPr>
        <dsp:cNvPr id="0" name=""/>
        <dsp:cNvSpPr/>
      </dsp:nvSpPr>
      <dsp:spPr>
        <a:xfrm>
          <a:off x="570754" y="1034402"/>
          <a:ext cx="10219268" cy="612522"/>
        </a:xfrm>
        <a:prstGeom prst="rect">
          <a:avLst/>
        </a:prstGeom>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315869"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Less</a:t>
          </a:r>
          <a:r>
            <a:rPr lang="en-US" sz="1600" b="0"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 </a:t>
          </a:r>
          <a:r>
            <a:rPr lang="en-US" sz="1600" b="1"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frequent</a:t>
          </a:r>
          <a:r>
            <a:rPr lang="en-US" sz="1600" b="0"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 </a:t>
          </a:r>
          <a:r>
            <a:rPr lang="en-US" sz="1600" b="1"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purpose</a:t>
          </a:r>
          <a:r>
            <a:rPr lang="en-US" sz="1600" b="0"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 Clients applied less for educational purposes.</a:t>
          </a:r>
        </a:p>
      </dsp:txBody>
      <dsp:txXfrm>
        <a:off x="570754" y="1034402"/>
        <a:ext cx="10219268" cy="612522"/>
      </dsp:txXfrm>
    </dsp:sp>
    <dsp:sp modelId="{5522696E-4E53-48AF-BDDB-9DBC45617BE3}">
      <dsp:nvSpPr>
        <dsp:cNvPr id="0" name=""/>
        <dsp:cNvSpPr/>
      </dsp:nvSpPr>
      <dsp:spPr>
        <a:xfrm>
          <a:off x="235588" y="1005497"/>
          <a:ext cx="670331" cy="670331"/>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F28CA977-B77C-4C5E-8B81-3303042DD9C8}">
      <dsp:nvSpPr>
        <dsp:cNvPr id="0" name=""/>
        <dsp:cNvSpPr/>
      </dsp:nvSpPr>
      <dsp:spPr>
        <a:xfrm>
          <a:off x="375821" y="1910236"/>
          <a:ext cx="10414200" cy="536265"/>
        </a:xfrm>
        <a:prstGeom prst="rect">
          <a:avLst/>
        </a:prstGeom>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315869"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Bad</a:t>
          </a:r>
          <a:r>
            <a:rPr lang="en-US" sz="1600" b="0"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a:t>
          </a:r>
          <a:r>
            <a:rPr lang="en-US" sz="1600" b="1"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Good</a:t>
          </a:r>
          <a:r>
            <a:rPr lang="en-US" sz="1600" b="0"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 </a:t>
          </a:r>
          <a:r>
            <a:rPr lang="en-US" sz="1600" b="1"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Ratio</a:t>
          </a:r>
          <a:r>
            <a:rPr lang="en-US" sz="1600" b="0"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 Except for educational </a:t>
          </a:r>
          <a:r>
            <a:rPr lang="en-US" sz="1600" b="0" i="0" u="none" kern="1200" dirty="0" err="1">
              <a:solidFill>
                <a:srgbClr val="0536B3">
                  <a:hueOff val="0"/>
                  <a:satOff val="0"/>
                  <a:lumOff val="0"/>
                  <a:alphaOff val="0"/>
                </a:srgbClr>
              </a:solidFill>
              <a:latin typeface="Arial" panose="020B0604020202020204" pitchFamily="34" charset="0"/>
              <a:ea typeface="+mn-ea"/>
              <a:cs typeface="Arial" panose="020B0604020202020204" pitchFamily="34" charset="0"/>
            </a:rPr>
            <a:t>purposes,we</a:t>
          </a:r>
          <a:r>
            <a:rPr lang="en-US" sz="1600" b="0"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 can see that in all other purposed the bad good ratio is higher. </a:t>
          </a:r>
        </a:p>
      </dsp:txBody>
      <dsp:txXfrm>
        <a:off x="375821" y="1910236"/>
        <a:ext cx="10414200" cy="536265"/>
      </dsp:txXfrm>
    </dsp:sp>
    <dsp:sp modelId="{51F591EE-0D2A-4831-A1CC-4C528019E795}">
      <dsp:nvSpPr>
        <dsp:cNvPr id="0" name=""/>
        <dsp:cNvSpPr/>
      </dsp:nvSpPr>
      <dsp:spPr>
        <a:xfrm>
          <a:off x="40655" y="1809895"/>
          <a:ext cx="670331" cy="670331"/>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A3C5F-0C0B-4016-A2E2-2AA369FE6B97}">
      <dsp:nvSpPr>
        <dsp:cNvPr id="0" name=""/>
        <dsp:cNvSpPr/>
      </dsp:nvSpPr>
      <dsp:spPr>
        <a:xfrm>
          <a:off x="-3010799" y="-466588"/>
          <a:ext cx="3614503" cy="3614503"/>
        </a:xfrm>
        <a:prstGeom prst="blockArc">
          <a:avLst>
            <a:gd name="adj1" fmla="val 18900000"/>
            <a:gd name="adj2" fmla="val 2700000"/>
            <a:gd name="adj3" fmla="val 598"/>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9B504F-848F-43E7-8605-DFB190C711F9}">
      <dsp:nvSpPr>
        <dsp:cNvPr id="0" name=""/>
        <dsp:cNvSpPr/>
      </dsp:nvSpPr>
      <dsp:spPr>
        <a:xfrm>
          <a:off x="507038" y="383054"/>
          <a:ext cx="10707847" cy="766001"/>
        </a:xfrm>
        <a:prstGeom prst="rect">
          <a:avLst/>
        </a:prstGeom>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315869" tIns="40640" rIns="40640" bIns="40640" numCol="1" spcCol="1270" anchor="ctr" anchorCtr="0">
          <a:noAutofit/>
        </a:bodyPr>
        <a:lstStyle/>
        <a:p>
          <a:pPr marL="0" lvl="0" indent="0" algn="l" defTabSz="711200">
            <a:lnSpc>
              <a:spcPct val="90000"/>
            </a:lnSpc>
            <a:spcBef>
              <a:spcPct val="0"/>
            </a:spcBef>
            <a:spcAft>
              <a:spcPct val="35000"/>
            </a:spcAft>
            <a:buFont typeface="Arial" panose="020B0604020202020204" pitchFamily="34" charset="0"/>
            <a:buNone/>
          </a:pPr>
          <a:r>
            <a:rPr lang="en-US" sz="1600" b="0" i="0" u="none" kern="1200" dirty="0"/>
            <a:t>	Borrowers that made part of the </a:t>
          </a:r>
          <a:r>
            <a:rPr lang="en-US" sz="1600" b="1" i="0" u="none" kern="1200" dirty="0"/>
            <a:t>high income category</a:t>
          </a:r>
          <a:r>
            <a:rPr lang="en-US" sz="1600" b="0" i="0" u="none" kern="1200" dirty="0"/>
            <a:t> took higher loan amounts than people from </a:t>
          </a:r>
          <a:r>
            <a:rPr lang="en-US" sz="1600" b="1" i="0" u="none" kern="1200" dirty="0"/>
            <a:t>low</a:t>
          </a:r>
          <a:r>
            <a:rPr lang="en-US" sz="1600" b="0" i="0" u="none" kern="1200" dirty="0"/>
            <a:t> and 	</a:t>
          </a:r>
          <a:r>
            <a:rPr lang="en-US" sz="1600" b="1" i="0" u="none" kern="1200" dirty="0"/>
            <a:t>medium </a:t>
          </a:r>
          <a:r>
            <a:rPr lang="en-US" sz="1600" b="1"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income</a:t>
          </a:r>
          <a:r>
            <a:rPr lang="en-US" sz="1600" b="1" i="0" u="none" kern="1200" dirty="0"/>
            <a:t> categories. </a:t>
          </a:r>
          <a:r>
            <a:rPr lang="en-US" sz="1600" b="0" i="0" u="none" kern="1200" dirty="0"/>
            <a:t>Default Rate is in increasing trend from lower to higher income category.</a:t>
          </a:r>
          <a:endParaRPr lang="en-US" sz="1600" b="0" kern="1200" dirty="0">
            <a:solidFill>
              <a:srgbClr val="0536B3">
                <a:hueOff val="0"/>
                <a:satOff val="0"/>
                <a:lumOff val="0"/>
                <a:alphaOff val="0"/>
              </a:srgbClr>
            </a:solidFill>
            <a:latin typeface="Arial" panose="020B0604020202020204" pitchFamily="34" charset="0"/>
            <a:ea typeface="+mn-ea"/>
            <a:cs typeface="Arial" panose="020B0604020202020204" pitchFamily="34" charset="0"/>
          </a:endParaRPr>
        </a:p>
      </dsp:txBody>
      <dsp:txXfrm>
        <a:off x="507038" y="383054"/>
        <a:ext cx="10707847" cy="766001"/>
      </dsp:txXfrm>
    </dsp:sp>
    <dsp:sp modelId="{7FA4D232-4D11-454C-92CB-23D499ADDB34}">
      <dsp:nvSpPr>
        <dsp:cNvPr id="0" name=""/>
        <dsp:cNvSpPr/>
      </dsp:nvSpPr>
      <dsp:spPr>
        <a:xfrm>
          <a:off x="14143" y="287304"/>
          <a:ext cx="957501" cy="957501"/>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0D9305DC-B39D-408B-87DC-BAFF332EABAB}">
      <dsp:nvSpPr>
        <dsp:cNvPr id="0" name=""/>
        <dsp:cNvSpPr/>
      </dsp:nvSpPr>
      <dsp:spPr>
        <a:xfrm>
          <a:off x="492894" y="1532271"/>
          <a:ext cx="10707847" cy="766001"/>
        </a:xfrm>
        <a:prstGeom prst="rect">
          <a:avLst/>
        </a:prstGeom>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315869" tIns="40640" rIns="40640" bIns="40640" numCol="1" spcCol="1270" anchor="ctr" anchorCtr="0">
          <a:noAutofit/>
        </a:bodyPr>
        <a:lstStyle/>
        <a:p>
          <a:pPr marL="0" lvl="0" indent="0" algn="l" defTabSz="711200">
            <a:lnSpc>
              <a:spcPct val="90000"/>
            </a:lnSpc>
            <a:spcBef>
              <a:spcPct val="0"/>
            </a:spcBef>
            <a:spcAft>
              <a:spcPct val="35000"/>
            </a:spcAft>
            <a:buNone/>
          </a:pPr>
          <a:r>
            <a:rPr lang="en-US" sz="1600" b="1" i="0" u="none" kern="1200" dirty="0">
              <a:solidFill>
                <a:srgbClr val="0536B3">
                  <a:hueOff val="0"/>
                  <a:satOff val="0"/>
                  <a:lumOff val="0"/>
                  <a:alphaOff val="0"/>
                </a:srgbClr>
              </a:solidFill>
              <a:latin typeface="Arial" panose="020B0604020202020204" pitchFamily="34" charset="0"/>
              <a:ea typeface="+mn-ea"/>
              <a:cs typeface="Arial" panose="020B0604020202020204" pitchFamily="34" charset="0"/>
            </a:rPr>
            <a:t>	Borrowers</a:t>
          </a:r>
          <a:r>
            <a:rPr lang="en-US" sz="1600" b="0" i="0" u="none" kern="1200" dirty="0"/>
            <a:t> with a lower income had on average slightly </a:t>
          </a:r>
          <a:r>
            <a:rPr lang="en-US" sz="1600" b="1" i="0" u="none" kern="1200" dirty="0"/>
            <a:t>higher interest rates</a:t>
          </a:r>
          <a:r>
            <a:rPr lang="en-US" sz="1600" b="0" i="0" u="none" kern="1200" dirty="0"/>
            <a:t> while people with a higher annual 	income had </a:t>
          </a:r>
          <a:r>
            <a:rPr lang="en-US" sz="1600" b="1" i="0" u="none" kern="1200" dirty="0"/>
            <a:t>lower interest rates</a:t>
          </a:r>
          <a:r>
            <a:rPr lang="en-US" sz="1600" b="0" i="0" u="none" kern="1200" dirty="0"/>
            <a:t> on their loans</a:t>
          </a:r>
          <a:endParaRPr lang="en-US" sz="1600" kern="1200" dirty="0">
            <a:latin typeface="Arial" panose="020B0604020202020204" pitchFamily="34" charset="0"/>
            <a:cs typeface="Arial" panose="020B0604020202020204" pitchFamily="34" charset="0"/>
          </a:endParaRPr>
        </a:p>
      </dsp:txBody>
      <dsp:txXfrm>
        <a:off x="492894" y="1532271"/>
        <a:ext cx="10707847" cy="766001"/>
      </dsp:txXfrm>
    </dsp:sp>
    <dsp:sp modelId="{C09C1138-6073-43DF-850D-414A6DF04C94}">
      <dsp:nvSpPr>
        <dsp:cNvPr id="0" name=""/>
        <dsp:cNvSpPr/>
      </dsp:nvSpPr>
      <dsp:spPr>
        <a:xfrm>
          <a:off x="14143" y="1436520"/>
          <a:ext cx="957501" cy="957501"/>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9694A-6C63-4B23-90F6-4F208C00D399}">
      <dsp:nvSpPr>
        <dsp:cNvPr id="0" name=""/>
        <dsp:cNvSpPr/>
      </dsp:nvSpPr>
      <dsp:spPr>
        <a:xfrm rot="5400000">
          <a:off x="6655165" y="-2892595"/>
          <a:ext cx="605715" cy="654872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b="1" i="0" u="none" kern="1200" dirty="0">
              <a:solidFill>
                <a:schemeClr val="tx2"/>
              </a:solidFill>
            </a:rPr>
            <a:t>Lending Club</a:t>
          </a:r>
          <a:r>
            <a:rPr lang="en-US" sz="1800" b="0" i="0" u="none" kern="1200" dirty="0">
              <a:solidFill>
                <a:schemeClr val="tx2"/>
              </a:solidFill>
            </a:rPr>
            <a:t> is a peer to peer lending company based in the United States.</a:t>
          </a:r>
          <a:endParaRPr lang="en-US" sz="1800" kern="1200" dirty="0">
            <a:solidFill>
              <a:schemeClr val="tx2"/>
            </a:solidFill>
            <a:latin typeface="Tahoma" panose="020B0604030504040204" pitchFamily="34" charset="0"/>
            <a:ea typeface="Tahoma" panose="020B0604030504040204" pitchFamily="34" charset="0"/>
            <a:cs typeface="Tahoma" panose="020B0604030504040204" pitchFamily="34" charset="0"/>
          </a:endParaRPr>
        </a:p>
      </dsp:txBody>
      <dsp:txXfrm rot="-5400000">
        <a:off x="3683660" y="108479"/>
        <a:ext cx="6519158" cy="546577"/>
      </dsp:txXfrm>
    </dsp:sp>
    <dsp:sp modelId="{3230722F-B757-4673-BD2F-9D4BAB5CEE8D}">
      <dsp:nvSpPr>
        <dsp:cNvPr id="0" name=""/>
        <dsp:cNvSpPr/>
      </dsp:nvSpPr>
      <dsp:spPr>
        <a:xfrm>
          <a:off x="11984" y="3196"/>
          <a:ext cx="3683659" cy="757143"/>
        </a:xfrm>
        <a:prstGeom prst="roundRect">
          <a:avLst/>
        </a:prstGeom>
        <a:solidFill>
          <a:schemeClr val="accent1">
            <a:alpha val="9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ahoma" panose="020B0604030504040204" pitchFamily="34" charset="0"/>
              <a:ea typeface="Tahoma" panose="020B0604030504040204" pitchFamily="34" charset="0"/>
              <a:cs typeface="Tahoma" panose="020B0604030504040204" pitchFamily="34" charset="0"/>
            </a:rPr>
            <a:t>Who has this problem? (</a:t>
          </a:r>
          <a:r>
            <a:rPr lang="en-US" sz="1800" kern="1200" dirty="0">
              <a:latin typeface="Tahoma" panose="020B0604030504040204" pitchFamily="34" charset="0"/>
              <a:ea typeface="Tahoma" panose="020B0604030504040204" pitchFamily="34" charset="0"/>
              <a:cs typeface="Tahoma" panose="020B0604030504040204" pitchFamily="34" charset="0"/>
            </a:rPr>
            <a:t>INTRODUCTION</a:t>
          </a:r>
          <a:r>
            <a:rPr lang="en-US" sz="1600" kern="1200" dirty="0">
              <a:latin typeface="Tahoma" panose="020B0604030504040204" pitchFamily="34" charset="0"/>
              <a:ea typeface="Tahoma" panose="020B0604030504040204" pitchFamily="34" charset="0"/>
              <a:cs typeface="Tahoma" panose="020B0604030504040204" pitchFamily="34" charset="0"/>
            </a:rPr>
            <a:t>)</a:t>
          </a:r>
        </a:p>
      </dsp:txBody>
      <dsp:txXfrm>
        <a:off x="48945" y="40157"/>
        <a:ext cx="3609737" cy="683221"/>
      </dsp:txXfrm>
    </dsp:sp>
    <dsp:sp modelId="{19F5897D-0984-4682-A918-F88E26FD3676}">
      <dsp:nvSpPr>
        <dsp:cNvPr id="0" name=""/>
        <dsp:cNvSpPr/>
      </dsp:nvSpPr>
      <dsp:spPr>
        <a:xfrm rot="5400000">
          <a:off x="6655165" y="-2097594"/>
          <a:ext cx="605715" cy="654872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tx2"/>
              </a:solidFill>
              <a:latin typeface="+mn-lt"/>
              <a:ea typeface="Tahoma" panose="020B0604030504040204" pitchFamily="34" charset="0"/>
              <a:cs typeface="Tahoma" panose="020B0604030504040204" pitchFamily="34" charset="0"/>
            </a:rPr>
            <a:t>Minimize Risk</a:t>
          </a:r>
          <a:r>
            <a:rPr lang="en-US" sz="1800" kern="1200" dirty="0">
              <a:solidFill>
                <a:schemeClr val="tx2"/>
              </a:solidFill>
              <a:latin typeface="Tahoma" panose="020B0604030504040204" pitchFamily="34" charset="0"/>
              <a:ea typeface="Tahoma" panose="020B0604030504040204" pitchFamily="34" charset="0"/>
              <a:cs typeface="Tahoma" panose="020B0604030504040204" pitchFamily="34" charset="0"/>
            </a:rPr>
            <a:t> </a:t>
          </a:r>
          <a:r>
            <a:rPr lang="en-US" sz="1800" b="0" i="0" u="none" kern="1200" dirty="0">
              <a:solidFill>
                <a:schemeClr val="tx2"/>
              </a:solidFill>
            </a:rPr>
            <a:t>for Loans not getting defaulted by the borrower. </a:t>
          </a:r>
          <a:endParaRPr lang="en-US" sz="1800" kern="1200" dirty="0">
            <a:solidFill>
              <a:schemeClr val="tx2"/>
            </a:solidFill>
            <a:latin typeface="Tahoma" panose="020B0604030504040204" pitchFamily="34" charset="0"/>
            <a:ea typeface="Tahoma" panose="020B0604030504040204" pitchFamily="34" charset="0"/>
            <a:cs typeface="Tahoma" panose="020B0604030504040204" pitchFamily="34" charset="0"/>
          </a:endParaRPr>
        </a:p>
      </dsp:txBody>
      <dsp:txXfrm rot="-5400000">
        <a:off x="3683660" y="903480"/>
        <a:ext cx="6519158" cy="546577"/>
      </dsp:txXfrm>
    </dsp:sp>
    <dsp:sp modelId="{E7BCE245-5A3A-4129-B45B-D4EF4A2473E4}">
      <dsp:nvSpPr>
        <dsp:cNvPr id="0" name=""/>
        <dsp:cNvSpPr/>
      </dsp:nvSpPr>
      <dsp:spPr>
        <a:xfrm>
          <a:off x="11984" y="798197"/>
          <a:ext cx="3683659" cy="757143"/>
        </a:xfrm>
        <a:prstGeom prst="roundRect">
          <a:avLst/>
        </a:prstGeom>
        <a:solidFill>
          <a:schemeClr val="accent1">
            <a:alpha val="90000"/>
            <a:hueOff val="0"/>
            <a:satOff val="0"/>
            <a:lumOff val="0"/>
            <a:alphaOff val="-8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Tahoma" panose="020B0604030504040204" pitchFamily="34" charset="0"/>
              <a:ea typeface="Tahoma" panose="020B0604030504040204" pitchFamily="34" charset="0"/>
              <a:cs typeface="Tahoma" panose="020B0604030504040204" pitchFamily="34" charset="0"/>
            </a:rPr>
            <a:t>What is the problem?             (EVENT INTITATION)</a:t>
          </a:r>
        </a:p>
      </dsp:txBody>
      <dsp:txXfrm>
        <a:off x="48945" y="835158"/>
        <a:ext cx="3609737" cy="683221"/>
      </dsp:txXfrm>
    </dsp:sp>
    <dsp:sp modelId="{4A80CE1E-00A0-4F45-A78D-4FB849BD6FEF}">
      <dsp:nvSpPr>
        <dsp:cNvPr id="0" name=""/>
        <dsp:cNvSpPr/>
      </dsp:nvSpPr>
      <dsp:spPr>
        <a:xfrm>
          <a:off x="6741" y="1593198"/>
          <a:ext cx="3683659" cy="757143"/>
        </a:xfrm>
        <a:prstGeom prst="roundRect">
          <a:avLst/>
        </a:prstGeom>
        <a:solidFill>
          <a:schemeClr val="accent1">
            <a:alpha val="90000"/>
            <a:hueOff val="0"/>
            <a:satOff val="0"/>
            <a:lumOff val="0"/>
            <a:alphaOff val="-16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Tahoma" panose="020B0604030504040204" pitchFamily="34" charset="0"/>
              <a:ea typeface="Tahoma" panose="020B0604030504040204" pitchFamily="34" charset="0"/>
              <a:cs typeface="Tahoma" panose="020B0604030504040204" pitchFamily="34" charset="0"/>
            </a:rPr>
            <a:t>Why should this problem be solved?</a:t>
          </a:r>
        </a:p>
        <a:p>
          <a:pPr marL="0" lvl="0" indent="0" algn="ctr" defTabSz="755650">
            <a:lnSpc>
              <a:spcPct val="90000"/>
            </a:lnSpc>
            <a:spcBef>
              <a:spcPct val="0"/>
            </a:spcBef>
            <a:spcAft>
              <a:spcPct val="35000"/>
            </a:spcAft>
            <a:buNone/>
          </a:pPr>
          <a:r>
            <a:rPr lang="en-US" sz="1700" kern="1200" dirty="0">
              <a:latin typeface="Tahoma" panose="020B0604030504040204" pitchFamily="34" charset="0"/>
              <a:ea typeface="Tahoma" panose="020B0604030504040204" pitchFamily="34" charset="0"/>
              <a:cs typeface="Tahoma" panose="020B0604030504040204" pitchFamily="34" charset="0"/>
            </a:rPr>
            <a:t>(GOAL)</a:t>
          </a:r>
        </a:p>
      </dsp:txBody>
      <dsp:txXfrm>
        <a:off x="43702" y="1630159"/>
        <a:ext cx="3609737" cy="683221"/>
      </dsp:txXfrm>
    </dsp:sp>
    <dsp:sp modelId="{329ECF1A-78BE-41CB-B252-8011825B67CD}">
      <dsp:nvSpPr>
        <dsp:cNvPr id="0" name=""/>
        <dsp:cNvSpPr/>
      </dsp:nvSpPr>
      <dsp:spPr>
        <a:xfrm rot="5400000">
          <a:off x="6655165" y="-507592"/>
          <a:ext cx="605715" cy="654872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tx2"/>
              </a:solidFill>
              <a:latin typeface="+mn-lt"/>
              <a:ea typeface="Tahoma" panose="020B0604030504040204" pitchFamily="34" charset="0"/>
              <a:cs typeface="Tahoma" panose="020B0604030504040204" pitchFamily="34" charset="0"/>
            </a:rPr>
            <a:t>A optimal values of Loan term and interest rate ,income, credit grade with proper verification is preferable. </a:t>
          </a:r>
          <a:endParaRPr lang="en-US" sz="1800" kern="1200" dirty="0">
            <a:solidFill>
              <a:schemeClr val="tx2"/>
            </a:solidFill>
            <a:latin typeface="Tahoma" panose="020B0604030504040204" pitchFamily="34" charset="0"/>
            <a:ea typeface="Tahoma" panose="020B0604030504040204" pitchFamily="34" charset="0"/>
            <a:cs typeface="Tahoma" panose="020B0604030504040204" pitchFamily="34" charset="0"/>
          </a:endParaRPr>
        </a:p>
      </dsp:txBody>
      <dsp:txXfrm rot="-5400000">
        <a:off x="3683660" y="2493482"/>
        <a:ext cx="6519158" cy="546577"/>
      </dsp:txXfrm>
    </dsp:sp>
    <dsp:sp modelId="{8A3FE5E4-2689-4041-B2C5-C63BC276A3EF}">
      <dsp:nvSpPr>
        <dsp:cNvPr id="0" name=""/>
        <dsp:cNvSpPr/>
      </dsp:nvSpPr>
      <dsp:spPr>
        <a:xfrm>
          <a:off x="47347" y="2388199"/>
          <a:ext cx="3683659" cy="757143"/>
        </a:xfrm>
        <a:prstGeom prst="roundRect">
          <a:avLst/>
        </a:prstGeom>
        <a:solidFill>
          <a:schemeClr val="accent1">
            <a:alpha val="90000"/>
            <a:hueOff val="0"/>
            <a:satOff val="0"/>
            <a:lumOff val="0"/>
            <a:alphaOff val="-24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ahoma" panose="020B0604030504040204" pitchFamily="34" charset="0"/>
              <a:ea typeface="Tahoma" panose="020B0604030504040204" pitchFamily="34" charset="0"/>
              <a:cs typeface="Tahoma" panose="020B0604030504040204" pitchFamily="34" charset="0"/>
            </a:rPr>
            <a:t>How this problem has been solved? (ACTION)</a:t>
          </a:r>
        </a:p>
      </dsp:txBody>
      <dsp:txXfrm>
        <a:off x="84308" y="2425160"/>
        <a:ext cx="3609737" cy="683221"/>
      </dsp:txXfrm>
    </dsp:sp>
    <dsp:sp modelId="{A66EBD3D-E7C5-421C-B8B5-728648057DDC}">
      <dsp:nvSpPr>
        <dsp:cNvPr id="0" name=""/>
        <dsp:cNvSpPr/>
      </dsp:nvSpPr>
      <dsp:spPr>
        <a:xfrm rot="5400000">
          <a:off x="6655165" y="287408"/>
          <a:ext cx="605715" cy="654872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tx2"/>
              </a:solidFill>
              <a:latin typeface="Tahoma" panose="020B0604030504040204" pitchFamily="34" charset="0"/>
              <a:ea typeface="Tahoma" panose="020B0604030504040204" pitchFamily="34" charset="0"/>
              <a:cs typeface="Tahoma" panose="020B0604030504040204" pitchFamily="34" charset="0"/>
            </a:rPr>
            <a:t>Identifying/predicting higher risk loans and be cautious </a:t>
          </a:r>
        </a:p>
      </dsp:txBody>
      <dsp:txXfrm rot="-5400000">
        <a:off x="3683660" y="3288483"/>
        <a:ext cx="6519158" cy="546577"/>
      </dsp:txXfrm>
    </dsp:sp>
    <dsp:sp modelId="{1C763A21-352A-41D1-A2E2-E305DABA275D}">
      <dsp:nvSpPr>
        <dsp:cNvPr id="0" name=""/>
        <dsp:cNvSpPr/>
      </dsp:nvSpPr>
      <dsp:spPr>
        <a:xfrm>
          <a:off x="47347" y="3183200"/>
          <a:ext cx="3683659" cy="757143"/>
        </a:xfrm>
        <a:prstGeom prst="roundRect">
          <a:avLst/>
        </a:prstGeom>
        <a:solidFill>
          <a:schemeClr val="accent1">
            <a:alpha val="90000"/>
            <a:hueOff val="0"/>
            <a:satOff val="0"/>
            <a:lumOff val="0"/>
            <a:alphaOff val="-32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SG" sz="1600" kern="1200" dirty="0">
              <a:latin typeface="Tahoma" panose="020B0604030504040204" pitchFamily="34" charset="0"/>
              <a:ea typeface="Tahoma" panose="020B0604030504040204" pitchFamily="34" charset="0"/>
              <a:cs typeface="Tahoma" panose="020B0604030504040204" pitchFamily="34" charset="0"/>
            </a:rPr>
            <a:t>What happened ?                            (OUTCOME)</a:t>
          </a:r>
          <a:endParaRPr lang="en-US" sz="1600" kern="1200" dirty="0">
            <a:latin typeface="Tahoma" panose="020B0604030504040204" pitchFamily="34" charset="0"/>
            <a:ea typeface="Tahoma" panose="020B0604030504040204" pitchFamily="34" charset="0"/>
            <a:cs typeface="Tahoma" panose="020B0604030504040204" pitchFamily="34" charset="0"/>
          </a:endParaRPr>
        </a:p>
      </dsp:txBody>
      <dsp:txXfrm>
        <a:off x="84308" y="3220161"/>
        <a:ext cx="3609737" cy="683221"/>
      </dsp:txXfrm>
    </dsp:sp>
    <dsp:sp modelId="{95E0557D-F0A1-4F38-8083-55DE7503164F}">
      <dsp:nvSpPr>
        <dsp:cNvPr id="0" name=""/>
        <dsp:cNvSpPr/>
      </dsp:nvSpPr>
      <dsp:spPr>
        <a:xfrm rot="5400000">
          <a:off x="6670063" y="1096860"/>
          <a:ext cx="605715" cy="651893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tx2"/>
              </a:solidFill>
              <a:latin typeface="+mn-lt"/>
              <a:ea typeface="Tahoma" panose="020B0604030504040204" pitchFamily="34" charset="0"/>
              <a:cs typeface="Tahoma" panose="020B0604030504040204" pitchFamily="34" charset="0"/>
            </a:rPr>
            <a:t>Maximizing the profits </a:t>
          </a:r>
        </a:p>
      </dsp:txBody>
      <dsp:txXfrm rot="-5400000">
        <a:off x="3713456" y="4083037"/>
        <a:ext cx="6489361" cy="546577"/>
      </dsp:txXfrm>
    </dsp:sp>
    <dsp:sp modelId="{B9324B26-5FF5-4FF7-9073-66103CBE8481}">
      <dsp:nvSpPr>
        <dsp:cNvPr id="0" name=""/>
        <dsp:cNvSpPr/>
      </dsp:nvSpPr>
      <dsp:spPr>
        <a:xfrm>
          <a:off x="0" y="3978201"/>
          <a:ext cx="3683659" cy="731764"/>
        </a:xfrm>
        <a:prstGeom prst="roundRect">
          <a:avLst/>
        </a:prstGeom>
        <a:solidFill>
          <a:schemeClr val="accent1">
            <a:alpha val="90000"/>
            <a:hueOff val="0"/>
            <a:satOff val="0"/>
            <a:lumOff val="0"/>
            <a:alpha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SG" sz="1600" b="0" i="0" kern="1200" dirty="0"/>
            <a:t>Protagonist’s Reactions</a:t>
          </a:r>
          <a:r>
            <a:rPr lang="en-SG" sz="1600" kern="1200" dirty="0">
              <a:latin typeface="Tahoma" panose="020B0604030504040204" pitchFamily="34" charset="0"/>
              <a:ea typeface="Tahoma" panose="020B0604030504040204" pitchFamily="34" charset="0"/>
              <a:cs typeface="Tahoma" panose="020B0604030504040204" pitchFamily="34" charset="0"/>
            </a:rPr>
            <a:t>                       (Feelings and emotional reaction )</a:t>
          </a:r>
          <a:endParaRPr lang="en-US" sz="1600" kern="1200" dirty="0">
            <a:latin typeface="Tahoma" panose="020B0604030504040204" pitchFamily="34" charset="0"/>
            <a:ea typeface="Tahoma" panose="020B0604030504040204" pitchFamily="34" charset="0"/>
            <a:cs typeface="Tahoma" panose="020B0604030504040204" pitchFamily="34" charset="0"/>
          </a:endParaRPr>
        </a:p>
      </dsp:txBody>
      <dsp:txXfrm>
        <a:off x="35722" y="4013923"/>
        <a:ext cx="3612215" cy="6603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A3C5F-0C0B-4016-A2E2-2AA369FE6B97}">
      <dsp:nvSpPr>
        <dsp:cNvPr id="0" name=""/>
        <dsp:cNvSpPr/>
      </dsp:nvSpPr>
      <dsp:spPr>
        <a:xfrm>
          <a:off x="-5640517" y="-863455"/>
          <a:ext cx="6715604" cy="6715604"/>
        </a:xfrm>
        <a:prstGeom prst="blockArc">
          <a:avLst>
            <a:gd name="adj1" fmla="val 18900000"/>
            <a:gd name="adj2" fmla="val 2700000"/>
            <a:gd name="adj3" fmla="val 322"/>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9B504F-848F-43E7-8605-DFB190C711F9}">
      <dsp:nvSpPr>
        <dsp:cNvPr id="0" name=""/>
        <dsp:cNvSpPr/>
      </dsp:nvSpPr>
      <dsp:spPr>
        <a:xfrm>
          <a:off x="469985" y="311693"/>
          <a:ext cx="10317823" cy="623786"/>
        </a:xfrm>
        <a:prstGeom prst="rect">
          <a:avLst/>
        </a:prstGeom>
        <a:solidFill>
          <a:schemeClr val="lt1">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49513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Active loans must be monitored continuously, whenever there is a skip of payment necessary notifications must be sent so as they don’t turn up as Default loan.</a:t>
          </a:r>
          <a:endParaRPr lang="en-US" sz="1900" kern="1200" dirty="0"/>
        </a:p>
      </dsp:txBody>
      <dsp:txXfrm>
        <a:off x="469985" y="311693"/>
        <a:ext cx="10317823" cy="623786"/>
      </dsp:txXfrm>
    </dsp:sp>
    <dsp:sp modelId="{7FA4D232-4D11-454C-92CB-23D499ADDB34}">
      <dsp:nvSpPr>
        <dsp:cNvPr id="0" name=""/>
        <dsp:cNvSpPr/>
      </dsp:nvSpPr>
      <dsp:spPr>
        <a:xfrm>
          <a:off x="80119" y="233720"/>
          <a:ext cx="779732" cy="779732"/>
        </a:xfrm>
        <a:prstGeom prst="ellipse">
          <a:avLst/>
        </a:prstGeom>
        <a:solidFill>
          <a:schemeClr val="lt1">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41196F06-FCA5-4CD0-A4FC-398405329EC8}">
      <dsp:nvSpPr>
        <dsp:cNvPr id="0" name=""/>
        <dsp:cNvSpPr/>
      </dsp:nvSpPr>
      <dsp:spPr>
        <a:xfrm>
          <a:off x="916972" y="1247073"/>
          <a:ext cx="9870836" cy="623786"/>
        </a:xfrm>
        <a:prstGeom prst="rect">
          <a:avLst/>
        </a:prstGeom>
        <a:solidFill>
          <a:schemeClr val="lt1">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49513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New loans must be verified against all the risk driving factors before lending the amount to borrower to minimize the risk of default in future.</a:t>
          </a:r>
          <a:endParaRPr lang="en-US" sz="1900" kern="1200" dirty="0"/>
        </a:p>
      </dsp:txBody>
      <dsp:txXfrm>
        <a:off x="916972" y="1247073"/>
        <a:ext cx="9870836" cy="623786"/>
      </dsp:txXfrm>
    </dsp:sp>
    <dsp:sp modelId="{76885B6F-2EDD-4A8E-A147-635F10401AA5}">
      <dsp:nvSpPr>
        <dsp:cNvPr id="0" name=""/>
        <dsp:cNvSpPr/>
      </dsp:nvSpPr>
      <dsp:spPr>
        <a:xfrm>
          <a:off x="527106" y="1169100"/>
          <a:ext cx="779732" cy="779732"/>
        </a:xfrm>
        <a:prstGeom prst="ellipse">
          <a:avLst/>
        </a:prstGeom>
        <a:solidFill>
          <a:schemeClr val="lt1">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26839B4E-1A55-4EA4-8005-DD6478A96100}">
      <dsp:nvSpPr>
        <dsp:cNvPr id="0" name=""/>
        <dsp:cNvSpPr/>
      </dsp:nvSpPr>
      <dsp:spPr>
        <a:xfrm>
          <a:off x="1054161" y="2182453"/>
          <a:ext cx="9733647" cy="623786"/>
        </a:xfrm>
        <a:prstGeom prst="rect">
          <a:avLst/>
        </a:prstGeom>
        <a:solidFill>
          <a:schemeClr val="lt1">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49513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An optimum values of Interest rate , tenure should be followed according to Income category</a:t>
          </a:r>
          <a:endParaRPr lang="en-US" sz="1900" kern="1200" dirty="0"/>
        </a:p>
      </dsp:txBody>
      <dsp:txXfrm>
        <a:off x="1054161" y="2182453"/>
        <a:ext cx="9733647" cy="623786"/>
      </dsp:txXfrm>
    </dsp:sp>
    <dsp:sp modelId="{5522696E-4E53-48AF-BDDB-9DBC45617BE3}">
      <dsp:nvSpPr>
        <dsp:cNvPr id="0" name=""/>
        <dsp:cNvSpPr/>
      </dsp:nvSpPr>
      <dsp:spPr>
        <a:xfrm>
          <a:off x="664295" y="2105751"/>
          <a:ext cx="779732" cy="779732"/>
        </a:xfrm>
        <a:prstGeom prst="ellipse">
          <a:avLst/>
        </a:prstGeom>
        <a:solidFill>
          <a:schemeClr val="lt1">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3460725F-9BF6-4DE9-BE6F-766DDC675E56}">
      <dsp:nvSpPr>
        <dsp:cNvPr id="0" name=""/>
        <dsp:cNvSpPr/>
      </dsp:nvSpPr>
      <dsp:spPr>
        <a:xfrm>
          <a:off x="916972" y="3117833"/>
          <a:ext cx="9870836" cy="623786"/>
        </a:xfrm>
        <a:prstGeom prst="rect">
          <a:avLst/>
        </a:prstGeom>
        <a:solidFill>
          <a:schemeClr val="lt1">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49513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Proper verification must be an obligation , especially when the grade level increases and House is not owned.</a:t>
          </a:r>
          <a:endParaRPr lang="en-US" sz="1900" kern="1200" dirty="0"/>
        </a:p>
      </dsp:txBody>
      <dsp:txXfrm>
        <a:off x="916972" y="3117833"/>
        <a:ext cx="9870836" cy="623786"/>
      </dsp:txXfrm>
    </dsp:sp>
    <dsp:sp modelId="{2B6808FB-71E8-42C8-8FE1-4A9A8DDBE6A3}">
      <dsp:nvSpPr>
        <dsp:cNvPr id="0" name=""/>
        <dsp:cNvSpPr/>
      </dsp:nvSpPr>
      <dsp:spPr>
        <a:xfrm>
          <a:off x="527106" y="3041131"/>
          <a:ext cx="779732" cy="779732"/>
        </a:xfrm>
        <a:prstGeom prst="ellipse">
          <a:avLst/>
        </a:prstGeom>
        <a:solidFill>
          <a:schemeClr val="lt1">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dsp:style>
    </dsp:sp>
    <dsp:sp modelId="{02CC8A4B-E4E4-4D78-A2B8-6A60030A4FB9}">
      <dsp:nvSpPr>
        <dsp:cNvPr id="0" name=""/>
        <dsp:cNvSpPr/>
      </dsp:nvSpPr>
      <dsp:spPr>
        <a:xfrm>
          <a:off x="469985" y="4053214"/>
          <a:ext cx="10317823" cy="623786"/>
        </a:xfrm>
        <a:prstGeom prst="rect">
          <a:avLst/>
        </a:prstGeom>
        <a:solidFill>
          <a:schemeClr val="lt1">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495130" tIns="48260" rIns="48260" bIns="4826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2"/>
              </a:solidFill>
              <a:latin typeface="Arial" panose="020B0604020202020204" pitchFamily="34" charset="0"/>
              <a:cs typeface="Arial" panose="020B0604020202020204" pitchFamily="34" charset="0"/>
            </a:rPr>
            <a:t>The amount invested by the investors and the amount borrowed by borrowers must be managed optimal to acquire profits.</a:t>
          </a:r>
          <a:endParaRPr lang="en-US" sz="1900" kern="1200" dirty="0">
            <a:solidFill>
              <a:schemeClr val="tx2"/>
            </a:solidFill>
          </a:endParaRPr>
        </a:p>
      </dsp:txBody>
      <dsp:txXfrm>
        <a:off x="469985" y="4053214"/>
        <a:ext cx="10317823" cy="623786"/>
      </dsp:txXfrm>
    </dsp:sp>
    <dsp:sp modelId="{51F591EE-0D2A-4831-A1CC-4C528019E795}">
      <dsp:nvSpPr>
        <dsp:cNvPr id="0" name=""/>
        <dsp:cNvSpPr/>
      </dsp:nvSpPr>
      <dsp:spPr>
        <a:xfrm>
          <a:off x="80119" y="3975240"/>
          <a:ext cx="779732" cy="779732"/>
        </a:xfrm>
        <a:prstGeom prst="ellipse">
          <a:avLst/>
        </a:prstGeom>
        <a:solidFill>
          <a:schemeClr val="lt1">
            <a:hueOff val="0"/>
            <a:satOff val="0"/>
            <a:lumOff val="0"/>
            <a:alphaOff val="0"/>
          </a:scheme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9/21/2019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bc27b521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bc27b521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3566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4bc27b521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4bc27b521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0195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4bc27b521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4bc27b521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707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9/21/2019</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9/21/2019</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9/21/2019</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82590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grpSp>
        <p:nvGrpSpPr>
          <p:cNvPr id="7" name="Group 16"/>
          <p:cNvGrpSpPr/>
          <p:nvPr/>
        </p:nvGrpSpPr>
        <p:grpSpPr>
          <a:xfrm>
            <a:off x="0" y="3268345"/>
            <a:ext cx="12192000" cy="146304"/>
            <a:chOff x="0" y="3268345"/>
            <a:chExt cx="9144000" cy="146304"/>
          </a:xfrm>
        </p:grpSpPr>
        <p:sp>
          <p:nvSpPr>
            <p:cNvPr id="13" name="Rectangle 12"/>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 name="Title 1"/>
          <p:cNvSpPr>
            <a:spLocks noGrp="1"/>
          </p:cNvSpPr>
          <p:nvPr>
            <p:ph type="ctrTitle"/>
          </p:nvPr>
        </p:nvSpPr>
        <p:spPr>
          <a:xfrm>
            <a:off x="812800" y="1752601"/>
            <a:ext cx="10566400" cy="1470025"/>
          </a:xfrm>
          <a:prstGeom prst="rect">
            <a:avLst/>
          </a:prstGeom>
        </p:spPr>
        <p:txBody>
          <a:bodyPr anchor="b"/>
          <a:lstStyle>
            <a:lvl1pPr algn="ctr">
              <a:defRPr/>
            </a:lvl1pPr>
          </a:lstStyle>
          <a:p>
            <a:r>
              <a:rPr lang="zh-TW" altLang="en-US"/>
              <a:t>按一下以編輯母片標題樣式</a:t>
            </a:r>
            <a:endParaRPr lang="en-US"/>
          </a:p>
        </p:txBody>
      </p:sp>
      <p:sp>
        <p:nvSpPr>
          <p:cNvPr id="3" name="Subtitle 2"/>
          <p:cNvSpPr>
            <a:spLocks noGrp="1"/>
          </p:cNvSpPr>
          <p:nvPr>
            <p:ph type="subTitle" idx="1"/>
          </p:nvPr>
        </p:nvSpPr>
        <p:spPr>
          <a:xfrm>
            <a:off x="1828800" y="3505200"/>
            <a:ext cx="8534400" cy="1752600"/>
          </a:xfrm>
        </p:spPr>
        <p:txBody>
          <a:bodyPr>
            <a:normAutofit/>
          </a:bodyPr>
          <a:lstStyle>
            <a:lvl1pPr marL="0" indent="0" algn="ctr">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t>2019/9/21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spTree>
    <p:extLst>
      <p:ext uri="{BB962C8B-B14F-4D97-AF65-F5344CB8AC3E}">
        <p14:creationId xmlns:p14="http://schemas.microsoft.com/office/powerpoint/2010/main" val="32225985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99616"/>
            <a:ext cx="10972800" cy="462654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t>2019/9/21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2" name="Group 13"/>
          <p:cNvGrpSpPr/>
          <p:nvPr/>
        </p:nvGrpSpPr>
        <p:grpSpPr>
          <a:xfrm>
            <a:off x="0" y="1371600"/>
            <a:ext cx="12192000" cy="73152"/>
            <a:chOff x="0" y="3268345"/>
            <a:chExt cx="9144000" cy="146304"/>
          </a:xfrm>
        </p:grpSpPr>
        <p:sp>
          <p:nvSpPr>
            <p:cNvPr id="15" name="Rectangle 14"/>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9" name="Title 18"/>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184771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90017" y="4406901"/>
            <a:ext cx="10436268" cy="1362075"/>
          </a:xfrm>
          <a:prstGeom prst="rect">
            <a:avLst/>
          </a:prstGeom>
        </p:spPr>
        <p:txBody>
          <a:bodyPr anchor="t"/>
          <a:lstStyle>
            <a:lvl1pPr algn="l">
              <a:defRPr sz="4000" b="1" cap="all"/>
            </a:lvl1pPr>
          </a:lstStyle>
          <a:p>
            <a:r>
              <a:rPr lang="zh-TW" altLang="en-US"/>
              <a:t>按一下以編輯母片標題樣式</a:t>
            </a:r>
            <a:endParaRPr lang="en-US"/>
          </a:p>
        </p:txBody>
      </p:sp>
      <p:sp>
        <p:nvSpPr>
          <p:cNvPr id="3" name="Text Placeholder 2"/>
          <p:cNvSpPr>
            <a:spLocks noGrp="1"/>
          </p:cNvSpPr>
          <p:nvPr>
            <p:ph type="body" idx="1"/>
          </p:nvPr>
        </p:nvSpPr>
        <p:spPr>
          <a:xfrm>
            <a:off x="890017" y="2667001"/>
            <a:ext cx="10436268" cy="1500187"/>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766CA2E2-0D20-4391-8F3E-CAAFE6E7FA52}" type="datetimeFigureOut">
              <a:rPr lang="zh-TW" altLang="en-US" smtClean="0"/>
              <a:t>2019/9/21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7" name="Group 12"/>
          <p:cNvGrpSpPr/>
          <p:nvPr/>
        </p:nvGrpSpPr>
        <p:grpSpPr>
          <a:xfrm flipH="1">
            <a:off x="0" y="4228465"/>
            <a:ext cx="12192000" cy="146304"/>
            <a:chOff x="0" y="3268345"/>
            <a:chExt cx="9144000" cy="146304"/>
          </a:xfrm>
        </p:grpSpPr>
        <p:sp>
          <p:nvSpPr>
            <p:cNvPr id="14" name="Rectangle 13"/>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21500608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兩項物件">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766CA2E2-0D20-4391-8F3E-CAAFE6E7FA52}" type="datetimeFigureOut">
              <a:rPr lang="zh-TW" altLang="en-US" smtClean="0"/>
              <a:t>2019/9/21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22B575E-21D9-4F81-9A86-37E23FE3D5CC}" type="slidenum">
              <a:rPr lang="zh-TW" altLang="en-US" smtClean="0"/>
              <a:t>‹#›</a:t>
            </a:fld>
            <a:endParaRPr lang="zh-TW" altLang="en-US"/>
          </a:p>
        </p:txBody>
      </p:sp>
      <p:sp>
        <p:nvSpPr>
          <p:cNvPr id="14" name="Title 13"/>
          <p:cNvSpPr>
            <a:spLocks noGrp="1"/>
          </p:cNvSpPr>
          <p:nvPr>
            <p:ph type="title"/>
          </p:nvPr>
        </p:nvSpPr>
        <p:spPr/>
        <p:txBody>
          <a:bodyPr/>
          <a:lstStyle/>
          <a:p>
            <a:r>
              <a:rPr lang="zh-TW" altLang="en-US"/>
              <a:t>按一下以編輯母片標題樣式</a:t>
            </a:r>
            <a:endParaRPr lang="en-US"/>
          </a:p>
        </p:txBody>
      </p:sp>
      <p:grpSp>
        <p:nvGrpSpPr>
          <p:cNvPr id="2" name="Group 14"/>
          <p:cNvGrpSpPr/>
          <p:nvPr/>
        </p:nvGrpSpPr>
        <p:grpSpPr>
          <a:xfrm>
            <a:off x="0" y="1371600"/>
            <a:ext cx="12192000" cy="73152"/>
            <a:chOff x="0" y="3268345"/>
            <a:chExt cx="9144000" cy="146304"/>
          </a:xfrm>
        </p:grpSpPr>
        <p:sp>
          <p:nvSpPr>
            <p:cNvPr id="16" name="Rectangle 15"/>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ectangle 18"/>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25746173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0"/>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09600" y="22971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6193368" y="1600200"/>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93368" y="22971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766CA2E2-0D20-4391-8F3E-CAAFE6E7FA52}" type="datetimeFigureOut">
              <a:rPr lang="zh-TW" altLang="en-US" smtClean="0"/>
              <a:t>2019/9/21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22B575E-21D9-4F81-9A86-37E23FE3D5CC}" type="slidenum">
              <a:rPr lang="zh-TW" altLang="en-US" smtClean="0"/>
              <a:t>‹#›</a:t>
            </a:fld>
            <a:endParaRPr lang="zh-TW" altLang="en-US"/>
          </a:p>
        </p:txBody>
      </p:sp>
      <p:sp>
        <p:nvSpPr>
          <p:cNvPr id="16" name="Title 15"/>
          <p:cNvSpPr>
            <a:spLocks noGrp="1"/>
          </p:cNvSpPr>
          <p:nvPr>
            <p:ph type="title"/>
          </p:nvPr>
        </p:nvSpPr>
        <p:spPr/>
        <p:txBody>
          <a:bodyPr/>
          <a:lstStyle/>
          <a:p>
            <a:r>
              <a:rPr lang="zh-TW" altLang="en-US"/>
              <a:t>按一下以編輯母片標題樣式</a:t>
            </a:r>
            <a:endParaRPr lang="en-US"/>
          </a:p>
        </p:txBody>
      </p:sp>
      <p:grpSp>
        <p:nvGrpSpPr>
          <p:cNvPr id="2" name="Group 16"/>
          <p:cNvGrpSpPr/>
          <p:nvPr/>
        </p:nvGrpSpPr>
        <p:grpSpPr>
          <a:xfrm>
            <a:off x="0" y="1371600"/>
            <a:ext cx="12192000" cy="73152"/>
            <a:chOff x="0" y="3268345"/>
            <a:chExt cx="9144000" cy="146304"/>
          </a:xfrm>
        </p:grpSpPr>
        <p:sp>
          <p:nvSpPr>
            <p:cNvPr id="18" name="Rectangle 17"/>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ectangle 18"/>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ectangle 19"/>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Rectangle 20"/>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362897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66CA2E2-0D20-4391-8F3E-CAAFE6E7FA52}" type="datetimeFigureOut">
              <a:rPr lang="zh-TW" altLang="en-US" smtClean="0"/>
              <a:t>2019/9/21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22B575E-21D9-4F81-9A86-37E23FE3D5CC}" type="slidenum">
              <a:rPr lang="zh-TW" altLang="en-US" smtClean="0"/>
              <a:t>‹#›</a:t>
            </a:fld>
            <a:endParaRPr lang="zh-TW" altLang="en-US"/>
          </a:p>
        </p:txBody>
      </p:sp>
      <p:sp>
        <p:nvSpPr>
          <p:cNvPr id="12" name="Title 11"/>
          <p:cNvSpPr>
            <a:spLocks noGrp="1"/>
          </p:cNvSpPr>
          <p:nvPr>
            <p:ph type="title"/>
          </p:nvPr>
        </p:nvSpPr>
        <p:spPr/>
        <p:txBody>
          <a:bodyPr/>
          <a:lstStyle/>
          <a:p>
            <a:r>
              <a:rPr lang="zh-TW" altLang="en-US"/>
              <a:t>按一下以編輯母片標題樣式</a:t>
            </a:r>
            <a:endParaRPr lang="en-US"/>
          </a:p>
        </p:txBody>
      </p:sp>
      <p:grpSp>
        <p:nvGrpSpPr>
          <p:cNvPr id="2" name="Group 12"/>
          <p:cNvGrpSpPr/>
          <p:nvPr/>
        </p:nvGrpSpPr>
        <p:grpSpPr>
          <a:xfrm flipH="1">
            <a:off x="0" y="1371600"/>
            <a:ext cx="12192000" cy="73152"/>
            <a:chOff x="0" y="3268345"/>
            <a:chExt cx="9144000" cy="146304"/>
          </a:xfrm>
        </p:grpSpPr>
        <p:sp>
          <p:nvSpPr>
            <p:cNvPr id="14" name="Rectangle 13"/>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1762565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6CA2E2-0D20-4391-8F3E-CAAFE6E7FA52}" type="datetimeFigureOut">
              <a:rPr lang="zh-TW" altLang="en-US" smtClean="0"/>
              <a:t>2019/9/21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5" name="Group 10"/>
          <p:cNvGrpSpPr/>
          <p:nvPr/>
        </p:nvGrpSpPr>
        <p:grpSpPr>
          <a:xfrm>
            <a:off x="-12192" y="-18288"/>
            <a:ext cx="12192000" cy="146304"/>
            <a:chOff x="0" y="3268345"/>
            <a:chExt cx="9144000" cy="146304"/>
          </a:xfrm>
        </p:grpSpPr>
        <p:sp>
          <p:nvSpPr>
            <p:cNvPr id="12" name="Rectangle 11"/>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userDrawn="1"/>
          </p:nvSpPr>
          <p:spPr>
            <a:xfrm>
              <a:off x="5495544"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p:cNvSpPr/>
            <p:nvPr userDrawn="1"/>
          </p:nvSpPr>
          <p:spPr>
            <a:xfrm>
              <a:off x="6592824"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p:cNvSpPr/>
            <p:nvPr userDrawn="1"/>
          </p:nvSpPr>
          <p:spPr>
            <a:xfrm>
              <a:off x="7690104"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104267596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9/21/2019</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793750"/>
          </a:xfrm>
          <a:prstGeom prst="rect">
            <a:avLst/>
          </a:prstGeom>
        </p:spPr>
        <p:txBody>
          <a:bodyPr anchor="b">
            <a:normAutofit/>
          </a:bodyPr>
          <a:lstStyle>
            <a:lvl1pPr algn="l">
              <a:defRPr sz="2800" b="1"/>
            </a:lvl1pPr>
          </a:lstStyle>
          <a:p>
            <a:r>
              <a:rPr lang="zh-TW" altLang="en-US"/>
              <a:t>按一下以編輯母片標題樣式</a:t>
            </a:r>
            <a:endParaRPr lang="en-US"/>
          </a:p>
        </p:txBody>
      </p:sp>
      <p:sp>
        <p:nvSpPr>
          <p:cNvPr id="3" name="Content Placeholder 2"/>
          <p:cNvSpPr>
            <a:spLocks noGrp="1"/>
          </p:cNvSpPr>
          <p:nvPr>
            <p:ph idx="1"/>
          </p:nvPr>
        </p:nvSpPr>
        <p:spPr>
          <a:xfrm>
            <a:off x="4766733" y="1371601"/>
            <a:ext cx="6815667" cy="47545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609601" y="1371601"/>
            <a:ext cx="4011084" cy="4754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766CA2E2-0D20-4391-8F3E-CAAFE6E7FA52}" type="datetimeFigureOut">
              <a:rPr lang="zh-TW" altLang="en-US" smtClean="0"/>
              <a:t>2019/9/21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8" name="Group 13"/>
          <p:cNvGrpSpPr/>
          <p:nvPr/>
        </p:nvGrpSpPr>
        <p:grpSpPr>
          <a:xfrm flipH="1">
            <a:off x="0" y="1143000"/>
            <a:ext cx="12192000" cy="73152"/>
            <a:chOff x="0" y="3268345"/>
            <a:chExt cx="9144000" cy="146304"/>
          </a:xfrm>
        </p:grpSpPr>
        <p:sp>
          <p:nvSpPr>
            <p:cNvPr id="15" name="Rectangle 14"/>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28486659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含標題的圖片">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a:xfrm>
            <a:off x="2401824" y="685800"/>
            <a:ext cx="7327392" cy="3886200"/>
          </a:xfrm>
          <a:solidFill>
            <a:schemeClr val="accent1"/>
          </a:solidFill>
          <a:effectLst>
            <a:reflection blurRad="6350" stA="52000" endA="300" endPos="35000" dir="5400000" sy="-100000" algn="bl" rotWithShape="0"/>
          </a:effectLst>
          <a:scene3d>
            <a:camera prst="orthographicFront"/>
            <a:lightRig rig="contrasting" dir="t"/>
          </a:scene3d>
          <a:sp3d contourW="12700" prstMaterial="softEdge">
            <a:bevelT prst="cross"/>
            <a:contourClr>
              <a:srgbClr val="FFFFFF"/>
            </a:contourClr>
          </a:sp3d>
        </p:spPr>
        <p:txBody>
          <a:bodyPr/>
          <a:lstStyle/>
          <a:p>
            <a:r>
              <a:rPr lang="zh-TW" altLang="en-US"/>
              <a:t>按一下圖示以新增圖片</a:t>
            </a:r>
            <a:endParaRPr lang="en-US"/>
          </a:p>
        </p:txBody>
      </p:sp>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TW" altLang="en-US"/>
              <a:t>按一下以編輯母片標題樣式</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766CA2E2-0D20-4391-8F3E-CAAFE6E7FA52}" type="datetimeFigureOut">
              <a:rPr lang="zh-TW" altLang="en-US" smtClean="0"/>
              <a:t>2019/9/21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3" name="Group 15"/>
          <p:cNvGrpSpPr/>
          <p:nvPr/>
        </p:nvGrpSpPr>
        <p:grpSpPr>
          <a:xfrm>
            <a:off x="-12192" y="-18288"/>
            <a:ext cx="12192000" cy="146304"/>
            <a:chOff x="0" y="3268345"/>
            <a:chExt cx="9144000" cy="146304"/>
          </a:xfrm>
        </p:grpSpPr>
        <p:sp>
          <p:nvSpPr>
            <p:cNvPr id="17" name="Rectangle 16"/>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5495544"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Rectangle 18"/>
            <p:cNvSpPr/>
            <p:nvPr userDrawn="1"/>
          </p:nvSpPr>
          <p:spPr>
            <a:xfrm>
              <a:off x="6592824"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Rectangle 19"/>
            <p:cNvSpPr/>
            <p:nvPr userDrawn="1"/>
          </p:nvSpPr>
          <p:spPr>
            <a:xfrm>
              <a:off x="7690104"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24621414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標題及直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t>2019/9/21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sp>
        <p:nvSpPr>
          <p:cNvPr id="7" name="Title 6"/>
          <p:cNvSpPr>
            <a:spLocks noGrp="1"/>
          </p:cNvSpPr>
          <p:nvPr>
            <p:ph type="title"/>
          </p:nvPr>
        </p:nvSpPr>
        <p:spPr/>
        <p:txBody>
          <a:bodyPr/>
          <a:lstStyle/>
          <a:p>
            <a:r>
              <a:rPr lang="zh-TW" altLang="en-US"/>
              <a:t>按一下以編輯母片標題樣式</a:t>
            </a:r>
            <a:endParaRPr lang="en-US"/>
          </a:p>
        </p:txBody>
      </p:sp>
      <p:grpSp>
        <p:nvGrpSpPr>
          <p:cNvPr id="2" name="Group 7"/>
          <p:cNvGrpSpPr/>
          <p:nvPr/>
        </p:nvGrpSpPr>
        <p:grpSpPr>
          <a:xfrm flipH="1">
            <a:off x="0" y="1371600"/>
            <a:ext cx="12192000" cy="73152"/>
            <a:chOff x="0" y="3268345"/>
            <a:chExt cx="9144000" cy="146304"/>
          </a:xfrm>
        </p:grpSpPr>
        <p:sp>
          <p:nvSpPr>
            <p:cNvPr id="9" name="Rectangle 8"/>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3500235803"/>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74639"/>
            <a:ext cx="2438400" cy="5851525"/>
          </a:xfrm>
          <a:prstGeom prst="rect">
            <a:avLst/>
          </a:prstGeo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09600" y="274639"/>
            <a:ext cx="82296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a:xfrm>
            <a:off x="9119616" y="6356351"/>
            <a:ext cx="2491232" cy="365125"/>
          </a:xfrm>
        </p:spPr>
        <p:txBody>
          <a:bodyPr/>
          <a:lstStyle/>
          <a:p>
            <a:fld id="{766CA2E2-0D20-4391-8F3E-CAAFE6E7FA52}" type="datetimeFigureOut">
              <a:rPr lang="zh-TW" altLang="en-US" smtClean="0"/>
              <a:t>2019/9/21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7" name="Group 6"/>
          <p:cNvGrpSpPr/>
          <p:nvPr/>
        </p:nvGrpSpPr>
        <p:grpSpPr>
          <a:xfrm rot="5400000" flipH="1">
            <a:off x="5588508" y="3372612"/>
            <a:ext cx="6867144" cy="97536"/>
            <a:chOff x="0" y="3268345"/>
            <a:chExt cx="9144000" cy="146304"/>
          </a:xfrm>
        </p:grpSpPr>
        <p:sp>
          <p:nvSpPr>
            <p:cNvPr id="8" name="Rectangle 7"/>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4102828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222079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566915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9/21/2019</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9/21/2019</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9/21/2019</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9/21/2019</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9/21/2019</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9/21/2019</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9/21/2019</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9/21/2019</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9101" y="0"/>
            <a:ext cx="12192000" cy="6286520"/>
          </a:xfrm>
          <a:prstGeom prst="rect">
            <a:avLst/>
          </a:prstGeom>
          <a:gradFill flip="none" rotWithShape="1">
            <a:gsLst>
              <a:gs pos="1000">
                <a:schemeClr val="bg2">
                  <a:alpha val="0"/>
                </a:schemeClr>
              </a:gs>
              <a:gs pos="100000">
                <a:schemeClr val="bg1">
                  <a:alpha val="92000"/>
                </a:schemeClr>
              </a:gs>
            </a:gsLst>
            <a:lin ang="16200000" scaled="1"/>
            <a:tileRect/>
          </a:gradFill>
          <a:ln w="28575"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8766048" y="6356351"/>
            <a:ext cx="2844800" cy="365125"/>
          </a:xfrm>
          <a:prstGeom prst="rect">
            <a:avLst/>
          </a:prstGeom>
        </p:spPr>
        <p:txBody>
          <a:bodyPr vert="horz" lIns="91440" tIns="45720" rIns="91440" bIns="45720" rtlCol="0" anchor="ctr"/>
          <a:lstStyle>
            <a:lvl1pPr algn="r">
              <a:defRPr sz="1200">
                <a:solidFill>
                  <a:sysClr val="windowText" lastClr="000000"/>
                </a:solidFill>
              </a:defRPr>
            </a:lvl1pPr>
          </a:lstStyle>
          <a:p>
            <a:fld id="{766CA2E2-0D20-4391-8F3E-CAAFE6E7FA52}" type="datetimeFigureOut">
              <a:rPr lang="zh-TW" altLang="en-US" smtClean="0"/>
              <a:t>2019/9/21</a:t>
            </a:fld>
            <a:endParaRPr lang="zh-TW"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ysClr val="windowText" lastClr="000000"/>
                </a:solidFill>
              </a:defRPr>
            </a:lvl1pPr>
          </a:lstStyle>
          <a:p>
            <a:endParaRPr lang="zh-TW" altLang="en-US"/>
          </a:p>
        </p:txBody>
      </p:sp>
      <p:sp>
        <p:nvSpPr>
          <p:cNvPr id="6" name="Slide Number Placeholder 5"/>
          <p:cNvSpPr>
            <a:spLocks noGrp="1"/>
          </p:cNvSpPr>
          <p:nvPr>
            <p:ph type="sldNum" sz="quarter" idx="4"/>
          </p:nvPr>
        </p:nvSpPr>
        <p:spPr>
          <a:xfrm>
            <a:off x="613664" y="6356351"/>
            <a:ext cx="2844800" cy="365125"/>
          </a:xfrm>
          <a:prstGeom prst="rect">
            <a:avLst/>
          </a:prstGeom>
        </p:spPr>
        <p:txBody>
          <a:bodyPr vert="horz" lIns="91440" tIns="45720" rIns="91440" bIns="45720" rtlCol="0" anchor="ctr"/>
          <a:lstStyle>
            <a:lvl1pPr algn="l">
              <a:defRPr sz="1200">
                <a:solidFill>
                  <a:sysClr val="windowText" lastClr="000000"/>
                </a:solidFill>
              </a:defRPr>
            </a:lvl1pPr>
          </a:lstStyle>
          <a:p>
            <a:fld id="{722B575E-21D9-4F81-9A86-37E23FE3D5CC}" type="slidenum">
              <a:rPr lang="zh-TW" altLang="en-US" smtClean="0"/>
              <a:t>‹#›</a:t>
            </a:fld>
            <a:endParaRPr lang="zh-TW" altLang="en-US"/>
          </a:p>
        </p:txBody>
      </p:sp>
      <p:sp>
        <p:nvSpPr>
          <p:cNvPr id="8" name="Title Placeholder 7"/>
          <p:cNvSpPr>
            <a:spLocks noGrp="1"/>
          </p:cNvSpPr>
          <p:nvPr>
            <p:ph type="title"/>
          </p:nvPr>
        </p:nvSpPr>
        <p:spPr>
          <a:xfrm>
            <a:off x="609600" y="152400"/>
            <a:ext cx="10972800" cy="1143000"/>
          </a:xfrm>
          <a:prstGeom prst="rect">
            <a:avLst/>
          </a:prstGeom>
        </p:spPr>
        <p:txBody>
          <a:bodyPr vert="horz" lIns="91440" tIns="45720" rIns="91440" bIns="45720" rtlCol="0" anchor="ctr">
            <a:normAutofit/>
          </a:bodyPr>
          <a:lstStyle/>
          <a:p>
            <a:r>
              <a:rPr lang="zh-TW" altLang="en-US"/>
              <a:t>按一下以編輯母片標題樣式</a:t>
            </a:r>
            <a:endParaRPr lang="en-US"/>
          </a:p>
        </p:txBody>
      </p:sp>
    </p:spTree>
    <p:extLst>
      <p:ext uri="{BB962C8B-B14F-4D97-AF65-F5344CB8AC3E}">
        <p14:creationId xmlns:p14="http://schemas.microsoft.com/office/powerpoint/2010/main" val="81300592"/>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txStyles>
    <p:titleStyle>
      <a:lvl1pPr algn="l" defTabSz="914400" rtl="0" eaLnBrk="1" latinLnBrk="0" hangingPunct="1">
        <a:spcBef>
          <a:spcPct val="0"/>
        </a:spcBef>
        <a:buNone/>
        <a:defRPr sz="4400" kern="1200">
          <a:ln>
            <a:noFill/>
          </a:ln>
          <a:solidFill>
            <a:srgbClr val="FFFFFF"/>
          </a:solidFill>
          <a:effectLst>
            <a:glow rad="101600">
              <a:schemeClr val="tx2"/>
            </a:glo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spcBef>
          <a:spcPct val="20000"/>
        </a:spcBef>
        <a:buClr>
          <a:schemeClr val="tx2"/>
        </a:buClr>
        <a:buSzPct val="70000"/>
        <a:buFont typeface="Wingdings 2"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4"/>
        </a:buClr>
        <a:buSzPct val="60000"/>
        <a:buFont typeface="Wingdings 2"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buClr>
        <a:buSzPct val="57000"/>
        <a:buFont typeface="Wingdings 2"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6"/>
        </a:buClr>
        <a:buSzPct val="55000"/>
        <a:buFont typeface="Wingdings 2"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SzPct val="50000"/>
        <a:buFont typeface="Wingdings 2"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audio" Target="../media/media10.m4a"/><Relationship Id="rId7" Type="http://schemas.openxmlformats.org/officeDocument/2006/relationships/image" Target="../media/image2.png"/><Relationship Id="rId2" Type="http://schemas.microsoft.com/office/2007/relationships/media" Target="../media/media10.m4a"/><Relationship Id="rId1" Type="http://schemas.openxmlformats.org/officeDocument/2006/relationships/themeOverride" Target="../theme/themeOverride5.xml"/><Relationship Id="rId6" Type="http://schemas.openxmlformats.org/officeDocument/2006/relationships/image" Target="../media/image17.svg"/><Relationship Id="rId11" Type="http://schemas.microsoft.com/office/2007/relationships/hdphoto" Target="../media/hdphoto9.wdp"/><Relationship Id="rId5" Type="http://schemas.openxmlformats.org/officeDocument/2006/relationships/image" Target="../media/image16.png"/><Relationship Id="rId10" Type="http://schemas.openxmlformats.org/officeDocument/2006/relationships/image" Target="../media/image23.png"/><Relationship Id="rId4" Type="http://schemas.openxmlformats.org/officeDocument/2006/relationships/slideLayout" Target="../slideLayouts/slideLayout19.xml"/><Relationship Id="rId9" Type="http://schemas.microsoft.com/office/2007/relationships/hdphoto" Target="../media/hdphoto8.wdp"/></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microsoft.com/office/2007/relationships/hdphoto" Target="../media/hdphoto10.wdp"/><Relationship Id="rId2" Type="http://schemas.microsoft.com/office/2007/relationships/media" Target="../media/media11.m4a"/><Relationship Id="rId1" Type="http://schemas.openxmlformats.org/officeDocument/2006/relationships/themeOverride" Target="../theme/themeOverride6.xml"/><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image" Target="../media/image26.png"/><Relationship Id="rId3" Type="http://schemas.openxmlformats.org/officeDocument/2006/relationships/audio" Target="../media/media12.m4a"/><Relationship Id="rId7" Type="http://schemas.openxmlformats.org/officeDocument/2006/relationships/diagramQuickStyle" Target="../diagrams/quickStyle4.xml"/><Relationship Id="rId12" Type="http://schemas.openxmlformats.org/officeDocument/2006/relationships/image" Target="../media/image2.png"/><Relationship Id="rId2" Type="http://schemas.microsoft.com/office/2007/relationships/media" Target="../media/media12.m4a"/><Relationship Id="rId1" Type="http://schemas.openxmlformats.org/officeDocument/2006/relationships/themeOverride" Target="../theme/themeOverride7.xml"/><Relationship Id="rId6" Type="http://schemas.openxmlformats.org/officeDocument/2006/relationships/diagramLayout" Target="../diagrams/layout4.xml"/><Relationship Id="rId11" Type="http://schemas.microsoft.com/office/2007/relationships/hdphoto" Target="../media/hdphoto11.wdp"/><Relationship Id="rId5" Type="http://schemas.openxmlformats.org/officeDocument/2006/relationships/diagramData" Target="../diagrams/data4.xml"/><Relationship Id="rId10" Type="http://schemas.openxmlformats.org/officeDocument/2006/relationships/image" Target="../media/image25.png"/><Relationship Id="rId4" Type="http://schemas.openxmlformats.org/officeDocument/2006/relationships/slideLayout" Target="../slideLayouts/slideLayout19.xml"/><Relationship Id="rId9" Type="http://schemas.microsoft.com/office/2007/relationships/diagramDrawing" Target="../diagrams/drawing4.xml"/><Relationship Id="rId14" Type="http://schemas.microsoft.com/office/2007/relationships/hdphoto" Target="../media/hdphoto12.wdp"/></Relationships>
</file>

<file path=ppt/slides/_rels/slide13.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slideLayout" Target="../slideLayouts/slideLayout19.xml"/><Relationship Id="rId7" Type="http://schemas.openxmlformats.org/officeDocument/2006/relationships/image" Target="../media/image27.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3.svg"/><Relationship Id="rId10" Type="http://schemas.microsoft.com/office/2007/relationships/hdphoto" Target="../media/hdphoto14.wdp"/><Relationship Id="rId4" Type="http://schemas.openxmlformats.org/officeDocument/2006/relationships/image" Target="../media/image12.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hdphoto" Target="../media/hdphoto15.wdp"/><Relationship Id="rId3" Type="http://schemas.openxmlformats.org/officeDocument/2006/relationships/slideLayout" Target="../slideLayouts/slideLayout19.xml"/><Relationship Id="rId7" Type="http://schemas.openxmlformats.org/officeDocument/2006/relationships/diagramColors" Target="../diagrams/colors5.xml"/><Relationship Id="rId12" Type="http://schemas.openxmlformats.org/officeDocument/2006/relationships/image" Target="../media/image29.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QuickStyle" Target="../diagrams/quickStyle5.xml"/><Relationship Id="rId11" Type="http://schemas.openxmlformats.org/officeDocument/2006/relationships/image" Target="../media/image2.png"/><Relationship Id="rId5" Type="http://schemas.openxmlformats.org/officeDocument/2006/relationships/diagramLayout" Target="../diagrams/layout5.xml"/><Relationship Id="rId10" Type="http://schemas.openxmlformats.org/officeDocument/2006/relationships/image" Target="../media/image15.svg"/><Relationship Id="rId4" Type="http://schemas.openxmlformats.org/officeDocument/2006/relationships/diagramData" Target="../diagrams/data5.xml"/><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hemeOverride" Target="../theme/themeOverride8.xml"/><Relationship Id="rId5" Type="http://schemas.openxmlformats.org/officeDocument/2006/relationships/image" Target="../media/image2.png"/><Relationship Id="rId4"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8.xml"/><Relationship Id="rId7" Type="http://schemas.openxmlformats.org/officeDocument/2006/relationships/image" Target="../media/image33.sv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audio" Target="../media/media19.m4a"/><Relationship Id="rId7" Type="http://schemas.openxmlformats.org/officeDocument/2006/relationships/diagramQuickStyle" Target="../diagrams/quickStyle6.xml"/><Relationship Id="rId2" Type="http://schemas.microsoft.com/office/2007/relationships/media" Target="../media/media19.m4a"/><Relationship Id="rId1" Type="http://schemas.openxmlformats.org/officeDocument/2006/relationships/themeOverride" Target="../theme/themeOverride9.xml"/><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2.png"/><Relationship Id="rId4" Type="http://schemas.openxmlformats.org/officeDocument/2006/relationships/slideLayout" Target="../slideLayouts/slideLayout22.xml"/><Relationship Id="rId9" Type="http://schemas.microsoft.com/office/2007/relationships/diagramDrawing" Target="../diagrams/drawing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hemeOverride" Target="../theme/themeOverride10.xml"/><Relationship Id="rId5" Type="http://schemas.openxmlformats.org/officeDocument/2006/relationships/image" Target="../media/image2.png"/><Relationship Id="rId4"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22.xml"/><Relationship Id="rId7" Type="http://schemas.openxmlformats.org/officeDocument/2006/relationships/diagramQuickStyle" Target="../diagrams/quickStyle7.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hyperlink" Target="https://www.kaggle.com/" TargetMode="External"/><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2.png"/><Relationship Id="rId2" Type="http://schemas.microsoft.com/office/2007/relationships/media" Target="../media/media4.m4a"/><Relationship Id="rId1" Type="http://schemas.openxmlformats.org/officeDocument/2006/relationships/themeOverride" Target="../theme/themeOverride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13" Type="http://schemas.microsoft.com/office/2007/relationships/hdphoto" Target="../media/hdphoto3.wdp"/><Relationship Id="rId3" Type="http://schemas.openxmlformats.org/officeDocument/2006/relationships/slideLayout" Target="../slideLayouts/slideLayout22.xml"/><Relationship Id="rId7" Type="http://schemas.openxmlformats.org/officeDocument/2006/relationships/diagramQuickStyle" Target="../diagrams/quickStyle1.xml"/><Relationship Id="rId12"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1.xml"/><Relationship Id="rId11" Type="http://schemas.microsoft.com/office/2007/relationships/hdphoto" Target="../media/hdphoto2.wdp"/><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notesSlide" Target="../notesSlides/notesSlide2.xml"/><Relationship Id="rId9" Type="http://schemas.microsoft.com/office/2007/relationships/diagramDrawing" Target="../diagrams/drawing1.xml"/><Relationship Id="rId1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9.png"/><Relationship Id="rId3" Type="http://schemas.openxmlformats.org/officeDocument/2006/relationships/slideLayout" Target="../slideLayouts/slideLayout22.xml"/><Relationship Id="rId7" Type="http://schemas.openxmlformats.org/officeDocument/2006/relationships/diagramColors" Target="../diagrams/colors2.xml"/><Relationship Id="rId12" Type="http://schemas.openxmlformats.org/officeDocument/2006/relationships/image" Target="../media/image8.svg"/><Relationship Id="rId17" Type="http://schemas.openxmlformats.org/officeDocument/2006/relationships/image" Target="../media/image2.png"/><Relationship Id="rId2" Type="http://schemas.openxmlformats.org/officeDocument/2006/relationships/audio" Target="../media/media6.m4a"/><Relationship Id="rId16" Type="http://schemas.microsoft.com/office/2007/relationships/hdphoto" Target="../media/hdphoto5.wdp"/><Relationship Id="rId1" Type="http://schemas.microsoft.com/office/2007/relationships/media" Target="../media/media6.m4a"/><Relationship Id="rId6" Type="http://schemas.openxmlformats.org/officeDocument/2006/relationships/diagramQuickStyle" Target="../diagrams/quickStyle2.xml"/><Relationship Id="rId11" Type="http://schemas.openxmlformats.org/officeDocument/2006/relationships/image" Target="../media/image7.png"/><Relationship Id="rId5" Type="http://schemas.openxmlformats.org/officeDocument/2006/relationships/diagramLayout" Target="../diagrams/layout2.xml"/><Relationship Id="rId15" Type="http://schemas.openxmlformats.org/officeDocument/2006/relationships/image" Target="../media/image11.png"/><Relationship Id="rId10" Type="http://schemas.microsoft.com/office/2007/relationships/hdphoto" Target="../media/hdphoto4.wdp"/><Relationship Id="rId4" Type="http://schemas.openxmlformats.org/officeDocument/2006/relationships/diagramData" Target="../diagrams/data2.xml"/><Relationship Id="rId9" Type="http://schemas.openxmlformats.org/officeDocument/2006/relationships/image" Target="../media/image6.png"/><Relationship Id="rId14"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png"/><Relationship Id="rId3" Type="http://schemas.openxmlformats.org/officeDocument/2006/relationships/audio" Target="../media/media7.m4a"/><Relationship Id="rId7" Type="http://schemas.openxmlformats.org/officeDocument/2006/relationships/image" Target="../media/image14.png"/><Relationship Id="rId12" Type="http://schemas.openxmlformats.org/officeDocument/2006/relationships/image" Target="../media/image19.svg"/><Relationship Id="rId2" Type="http://schemas.microsoft.com/office/2007/relationships/media" Target="../media/media7.m4a"/><Relationship Id="rId1" Type="http://schemas.openxmlformats.org/officeDocument/2006/relationships/themeOverride" Target="../theme/themeOverride2.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slideLayout" Target="../slideLayouts/slideLayout22.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audio" Target="../media/media8.m4a"/><Relationship Id="rId7" Type="http://schemas.openxmlformats.org/officeDocument/2006/relationships/diagramQuickStyle" Target="../diagrams/quickStyle3.xml"/><Relationship Id="rId12" Type="http://schemas.microsoft.com/office/2007/relationships/hdphoto" Target="../media/hdphoto6.wdp"/><Relationship Id="rId2" Type="http://schemas.microsoft.com/office/2007/relationships/media" Target="../media/media8.m4a"/><Relationship Id="rId1" Type="http://schemas.openxmlformats.org/officeDocument/2006/relationships/themeOverride" Target="../theme/themeOverride3.xml"/><Relationship Id="rId6" Type="http://schemas.openxmlformats.org/officeDocument/2006/relationships/diagramLayout" Target="../diagrams/layout3.xml"/><Relationship Id="rId11" Type="http://schemas.openxmlformats.org/officeDocument/2006/relationships/image" Target="../media/image20.png"/><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slideLayout" Target="../slideLayouts/slideLayout19.xml"/><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microsoft.com/office/2007/relationships/hdphoto" Target="../media/hdphoto7.wdp"/><Relationship Id="rId2" Type="http://schemas.microsoft.com/office/2007/relationships/media" Target="../media/media9.m4a"/><Relationship Id="rId1" Type="http://schemas.openxmlformats.org/officeDocument/2006/relationships/themeOverride" Target="../theme/themeOverride4.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70">
          <a:fgClr>
            <a:srgbClr val="00B0F0"/>
          </a:fgClr>
          <a:bgClr>
            <a:schemeClr val="bg1"/>
          </a:bgClr>
        </a:patt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E411F3D-CBCC-4BD7-B873-B5303EC82B59}"/>
              </a:ext>
              <a:ext uri="{C183D7F6-B498-43B3-948B-1728B52AA6E4}">
                <adec:decorative xmlns:adec="http://schemas.microsoft.com/office/drawing/2017/decorative" val="1"/>
              </a:ext>
            </a:extLst>
          </p:cNvPr>
          <p:cNvGrpSpPr/>
          <p:nvPr/>
        </p:nvGrpSpPr>
        <p:grpSpPr>
          <a:xfrm>
            <a:off x="2723322" y="1580322"/>
            <a:ext cx="6745356" cy="3697358"/>
            <a:chOff x="2162629" y="1305681"/>
            <a:chExt cx="7866742" cy="4246640"/>
          </a:xfrm>
        </p:grpSpPr>
        <p:sp>
          <p:nvSpPr>
            <p:cNvPr id="8" name="Oval 7">
              <a:extLst>
                <a:ext uri="{FF2B5EF4-FFF2-40B4-BE49-F238E27FC236}">
                  <a16:creationId xmlns:a16="http://schemas.microsoft.com/office/drawing/2014/main" id="{FE7C55B4-F142-436E-ABC0-4DBABFC1C817}"/>
                </a:ext>
              </a:extLst>
            </p:cNvPr>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9" name="Oval 8">
              <a:extLst>
                <a:ext uri="{FF2B5EF4-FFF2-40B4-BE49-F238E27FC236}">
                  <a16:creationId xmlns:a16="http://schemas.microsoft.com/office/drawing/2014/main" id="{CBC256AA-F5AC-41DB-BFBE-CFB6030BCD04}"/>
                </a:ext>
              </a:extLst>
            </p:cNvPr>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sp>
        <p:nvSpPr>
          <p:cNvPr id="10" name="Oval 9">
            <a:extLst>
              <a:ext uri="{FF2B5EF4-FFF2-40B4-BE49-F238E27FC236}">
                <a16:creationId xmlns:a16="http://schemas.microsoft.com/office/drawing/2014/main" id="{DEE03286-C106-4C26-B999-60490E6FAD87}"/>
              </a:ext>
              <a:ext uri="{C183D7F6-B498-43B3-948B-1728B52AA6E4}">
                <adec:decorative xmlns:adec="http://schemas.microsoft.com/office/drawing/2017/decorative" val="1"/>
              </a:ext>
            </a:extLst>
          </p:cNvPr>
          <p:cNvSpPr/>
          <p:nvPr/>
        </p:nvSpPr>
        <p:spPr>
          <a:xfrm>
            <a:off x="3856173" y="1154689"/>
            <a:ext cx="4479660" cy="454862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07015" y="1495330"/>
            <a:ext cx="3577972" cy="3867346"/>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680449" y="1433829"/>
            <a:ext cx="8831102" cy="4985980"/>
          </a:xfrm>
        </p:spPr>
        <p:txBody>
          <a:bodyPr vert="horz" wrap="square" lIns="0" tIns="0" rIns="0" bIns="0" rtlCol="0" anchor="ctr">
            <a:spAutoFit/>
          </a:bodyPr>
          <a:lstStyle/>
          <a:p>
            <a:r>
              <a:rPr lang="en-US" sz="7200" b="1" dirty="0">
                <a:solidFill>
                  <a:schemeClr val="bg1"/>
                </a:solidFill>
              </a:rPr>
              <a:t>Lending Club-         A study on loan behavior</a:t>
            </a:r>
            <a:br>
              <a:rPr lang="en-US" sz="7200" dirty="0">
                <a:solidFill>
                  <a:schemeClr val="bg1"/>
                </a:solidFill>
              </a:rPr>
            </a:br>
            <a:r>
              <a:rPr lang="en-US" sz="4800" dirty="0">
                <a:solidFill>
                  <a:schemeClr val="accent4"/>
                </a:solidFill>
              </a:rPr>
              <a:t>Presentation</a:t>
            </a:r>
            <a:br>
              <a:rPr lang="en-US" sz="4800" dirty="0">
                <a:solidFill>
                  <a:schemeClr val="accent4"/>
                </a:solidFill>
              </a:rPr>
            </a:br>
            <a:r>
              <a:rPr lang="en-US" sz="4800" dirty="0">
                <a:solidFill>
                  <a:schemeClr val="accent4"/>
                </a:solidFill>
              </a:rPr>
              <a:t>By</a:t>
            </a:r>
            <a:br>
              <a:rPr lang="en-US" sz="4800" dirty="0">
                <a:solidFill>
                  <a:schemeClr val="accent4"/>
                </a:solidFill>
              </a:rPr>
            </a:br>
            <a:r>
              <a:rPr lang="en-US" sz="4800" dirty="0">
                <a:solidFill>
                  <a:schemeClr val="accent4"/>
                </a:solidFill>
              </a:rPr>
              <a:t>Pushyami Keerthi</a:t>
            </a:r>
            <a:endParaRPr lang="en-US" sz="7200" dirty="0">
              <a:solidFill>
                <a:schemeClr val="accent4"/>
              </a:solidFill>
            </a:endParaRPr>
          </a:p>
        </p:txBody>
      </p:sp>
      <p:grpSp>
        <p:nvGrpSpPr>
          <p:cNvPr id="14" name="Group 13" descr="Icon of chart. ">
            <a:extLst>
              <a:ext uri="{FF2B5EF4-FFF2-40B4-BE49-F238E27FC236}">
                <a16:creationId xmlns:a16="http://schemas.microsoft.com/office/drawing/2014/main" id="{94522E61-1F70-49AA-93B9-1232BC35A986}"/>
              </a:ext>
            </a:extLst>
          </p:cNvPr>
          <p:cNvGrpSpPr/>
          <p:nvPr/>
        </p:nvGrpSpPr>
        <p:grpSpPr>
          <a:xfrm>
            <a:off x="5851021" y="340200"/>
            <a:ext cx="489958" cy="492680"/>
            <a:chOff x="2025650" y="4786313"/>
            <a:chExt cx="285750" cy="287338"/>
          </a:xfrm>
          <a:solidFill>
            <a:schemeClr val="bg1"/>
          </a:solidFill>
        </p:grpSpPr>
        <p:sp>
          <p:nvSpPr>
            <p:cNvPr id="16" name="Freeform 565">
              <a:extLst>
                <a:ext uri="{FF2B5EF4-FFF2-40B4-BE49-F238E27FC236}">
                  <a16:creationId xmlns:a16="http://schemas.microsoft.com/office/drawing/2014/main" id="{2BB0E6FA-259A-41CB-B38E-510E16A0589A}"/>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566">
              <a:extLst>
                <a:ext uri="{FF2B5EF4-FFF2-40B4-BE49-F238E27FC236}">
                  <a16:creationId xmlns:a16="http://schemas.microsoft.com/office/drawing/2014/main" id="{F348C0D4-6780-4C7E-8826-58DC312BAF84}"/>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9" name="Audio 18">
            <a:hlinkClick r:id="" action="ppaction://media"/>
            <a:extLst>
              <a:ext uri="{FF2B5EF4-FFF2-40B4-BE49-F238E27FC236}">
                <a16:creationId xmlns:a16="http://schemas.microsoft.com/office/drawing/2014/main" id="{A1C974D4-E667-4929-A058-E17508CA521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98275" y="6264275"/>
            <a:ext cx="406400" cy="406400"/>
          </a:xfrm>
          <a:prstGeom prst="rect">
            <a:avLst/>
          </a:prstGeom>
        </p:spPr>
      </p:pic>
    </p:spTree>
    <p:extLst>
      <p:ext uri="{BB962C8B-B14F-4D97-AF65-F5344CB8AC3E}">
        <p14:creationId xmlns:p14="http://schemas.microsoft.com/office/powerpoint/2010/main" val="1893736919"/>
      </p:ext>
    </p:extLst>
  </p:cSld>
  <p:clrMapOvr>
    <a:masterClrMapping/>
  </p:clrMapOvr>
  <mc:AlternateContent xmlns:mc="http://schemas.openxmlformats.org/markup-compatibility/2006" xmlns:p14="http://schemas.microsoft.com/office/powerpoint/2010/main">
    <mc:Choice Requires="p14">
      <p:transition spd="slow" p14:dur="2000" advTm="9501"/>
    </mc:Choice>
    <mc:Fallback xmlns="">
      <p:transition spd="slow" advTm="9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dirty="0">
              <a:solidFill>
                <a:srgbClr val="98A3AD"/>
              </a:solidFill>
              <a:latin typeface="Segoe UI Light"/>
            </a:endParaRPr>
          </a:p>
        </p:txBody>
      </p:sp>
      <p:sp>
        <p:nvSpPr>
          <p:cNvPr id="42" name="TextBox 41"/>
          <p:cNvSpPr txBox="1"/>
          <p:nvPr/>
        </p:nvSpPr>
        <p:spPr>
          <a:xfrm>
            <a:off x="11907454" y="6481180"/>
            <a:ext cx="290464" cy="307777"/>
          </a:xfrm>
          <a:prstGeom prst="rect">
            <a:avLst/>
          </a:prstGeom>
          <a:noFill/>
        </p:spPr>
        <p:txBody>
          <a:bodyPr wrap="none" rtlCol="0">
            <a:spAutoFit/>
          </a:bodyPr>
          <a:lstStyle/>
          <a:p>
            <a:pPr>
              <a:defRPr/>
            </a:pPr>
            <a:r>
              <a:rPr lang="en-US" sz="1400" b="1" dirty="0">
                <a:solidFill>
                  <a:prstClr val="white"/>
                </a:solidFill>
                <a:latin typeface="Segoe UI Light"/>
              </a:rPr>
              <a:t>4</a:t>
            </a:r>
          </a:p>
        </p:txBody>
      </p:sp>
      <p:sp>
        <p:nvSpPr>
          <p:cNvPr id="118" name="Rectangle 117" descr="This is a chart. "/>
          <p:cNvSpPr/>
          <p:nvPr/>
        </p:nvSpPr>
        <p:spPr>
          <a:xfrm>
            <a:off x="8381142" y="1883938"/>
            <a:ext cx="3195593" cy="3231650"/>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Segoe UI Light"/>
            </a:endParaRPr>
          </a:p>
        </p:txBody>
      </p:sp>
      <p:sp>
        <p:nvSpPr>
          <p:cNvPr id="116" name="Rectangle 115"/>
          <p:cNvSpPr/>
          <p:nvPr/>
        </p:nvSpPr>
        <p:spPr>
          <a:xfrm>
            <a:off x="647139" y="1883940"/>
            <a:ext cx="3195593" cy="3231650"/>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Segoe UI Light"/>
            </a:endParaRPr>
          </a:p>
        </p:txBody>
      </p:sp>
      <p:sp>
        <p:nvSpPr>
          <p:cNvPr id="96" name="Rectangle 95">
            <a:extLst>
              <a:ext uri="{C183D7F6-B498-43B3-948B-1728B52AA6E4}">
                <adec:decorative xmlns:adec="http://schemas.microsoft.com/office/drawing/2017/decorative" val="1"/>
              </a:ext>
            </a:extLst>
          </p:cNvPr>
          <p:cNvSpPr/>
          <p:nvPr/>
        </p:nvSpPr>
        <p:spPr>
          <a:xfrm>
            <a:off x="474085" y="198090"/>
            <a:ext cx="4444529" cy="746432"/>
          </a:xfrm>
          <a:prstGeom prst="rect">
            <a:avLst/>
          </a:prstGeom>
          <a:gradFill flip="none" rotWithShape="1">
            <a:gsLst>
              <a:gs pos="60000">
                <a:srgbClr val="F59F26"/>
              </a:gs>
              <a:gs pos="0">
                <a:srgbClr val="DBDBD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Segoe UI Light"/>
            </a:endParaRPr>
          </a:p>
        </p:txBody>
      </p:sp>
      <p:sp>
        <p:nvSpPr>
          <p:cNvPr id="108" name="TextBox 107"/>
          <p:cNvSpPr txBox="1"/>
          <p:nvPr/>
        </p:nvSpPr>
        <p:spPr>
          <a:xfrm>
            <a:off x="1118628" y="448949"/>
            <a:ext cx="3968934" cy="369332"/>
          </a:xfrm>
          <a:prstGeom prst="rect">
            <a:avLst/>
          </a:prstGeom>
          <a:noFill/>
        </p:spPr>
        <p:txBody>
          <a:bodyPr wrap="square" lIns="0" tIns="0" rIns="0" bIns="0" rtlCol="0">
            <a:spAutoFit/>
          </a:bodyPr>
          <a:lstStyle/>
          <a:p>
            <a:pPr>
              <a:defRPr/>
            </a:pPr>
            <a:r>
              <a:rPr lang="en-US" sz="2400" dirty="0">
                <a:solidFill>
                  <a:prstClr val="white"/>
                </a:solidFill>
                <a:latin typeface="Rockwell Extra Bold" panose="02060903040505020403" pitchFamily="18" charset="0"/>
              </a:rPr>
              <a:t>HOUSE OWNERSHIIP</a:t>
            </a:r>
          </a:p>
        </p:txBody>
      </p:sp>
      <p:sp>
        <p:nvSpPr>
          <p:cNvPr id="111" name="TextBox 110"/>
          <p:cNvSpPr txBox="1"/>
          <p:nvPr/>
        </p:nvSpPr>
        <p:spPr>
          <a:xfrm>
            <a:off x="10466191" y="1110056"/>
            <a:ext cx="772647" cy="492443"/>
          </a:xfrm>
          <a:prstGeom prst="rect">
            <a:avLst/>
          </a:prstGeom>
          <a:noFill/>
        </p:spPr>
        <p:txBody>
          <a:bodyPr wrap="none" lIns="0" tIns="0" rIns="0" bIns="0" rtlCol="0">
            <a:spAutoFit/>
          </a:bodyPr>
          <a:lstStyle/>
          <a:p>
            <a:pPr>
              <a:defRPr/>
            </a:pPr>
            <a:r>
              <a:rPr lang="en-US" sz="3200" dirty="0">
                <a:solidFill>
                  <a:prstClr val="white"/>
                </a:solidFill>
                <a:latin typeface="Century Gothic"/>
              </a:rPr>
              <a:t>73%</a:t>
            </a:r>
          </a:p>
        </p:txBody>
      </p:sp>
      <p:sp>
        <p:nvSpPr>
          <p:cNvPr id="2" name="Title 1" hidden="1">
            <a:extLst>
              <a:ext uri="{FF2B5EF4-FFF2-40B4-BE49-F238E27FC236}">
                <a16:creationId xmlns:a16="http://schemas.microsoft.com/office/drawing/2014/main" id="{8BD7D413-936A-4A2D-83E0-6714C8DB077C}"/>
              </a:ext>
            </a:extLst>
          </p:cNvPr>
          <p:cNvSpPr>
            <a:spLocks noGrp="1"/>
          </p:cNvSpPr>
          <p:nvPr>
            <p:ph type="title" idx="4294967295"/>
          </p:nvPr>
        </p:nvSpPr>
        <p:spPr>
          <a:xfrm>
            <a:off x="0" y="619125"/>
            <a:ext cx="9906000" cy="1477963"/>
          </a:xfrm>
        </p:spPr>
        <p:txBody>
          <a:bodyPr/>
          <a:lstStyle/>
          <a:p>
            <a:r>
              <a:rPr lang="en-US" dirty="0"/>
              <a:t>Slide 4</a:t>
            </a:r>
          </a:p>
        </p:txBody>
      </p:sp>
      <p:sp>
        <p:nvSpPr>
          <p:cNvPr id="52" name="Oval 51">
            <a:extLst>
              <a:ext uri="{FF2B5EF4-FFF2-40B4-BE49-F238E27FC236}">
                <a16:creationId xmlns:a16="http://schemas.microsoft.com/office/drawing/2014/main" id="{C6E8306F-96ED-42C9-B6FD-EA50F26A94D2}"/>
              </a:ext>
              <a:ext uri="{C183D7F6-B498-43B3-948B-1728B52AA6E4}">
                <adec:decorative xmlns:adec="http://schemas.microsoft.com/office/drawing/2017/decorative" val="1"/>
              </a:ext>
            </a:extLst>
          </p:cNvPr>
          <p:cNvSpPr/>
          <p:nvPr/>
        </p:nvSpPr>
        <p:spPr>
          <a:xfrm>
            <a:off x="287375" y="260754"/>
            <a:ext cx="746432" cy="746432"/>
          </a:xfrm>
          <a:prstGeom prst="ellipse">
            <a:avLst/>
          </a:prstGeom>
          <a:solidFill>
            <a:srgbClr val="F59F26"/>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Segoe UI Light"/>
            </a:endParaRPr>
          </a:p>
        </p:txBody>
      </p:sp>
      <p:sp>
        <p:nvSpPr>
          <p:cNvPr id="26" name="Block Arc 25">
            <a:extLst>
              <a:ext uri="{FF2B5EF4-FFF2-40B4-BE49-F238E27FC236}">
                <a16:creationId xmlns:a16="http://schemas.microsoft.com/office/drawing/2014/main" id="{1B70B44B-9D81-4A70-91C3-D8EF7435C286}"/>
              </a:ext>
            </a:extLst>
          </p:cNvPr>
          <p:cNvSpPr/>
          <p:nvPr/>
        </p:nvSpPr>
        <p:spPr>
          <a:xfrm>
            <a:off x="-1874857" y="3939886"/>
            <a:ext cx="3331565" cy="3331565"/>
          </a:xfrm>
          <a:prstGeom prst="blockArc">
            <a:avLst>
              <a:gd name="adj1" fmla="val 18900000"/>
              <a:gd name="adj2" fmla="val 2700000"/>
              <a:gd name="adj3" fmla="val 648"/>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grpSp>
        <p:nvGrpSpPr>
          <p:cNvPr id="27" name="Group 26">
            <a:extLst>
              <a:ext uri="{FF2B5EF4-FFF2-40B4-BE49-F238E27FC236}">
                <a16:creationId xmlns:a16="http://schemas.microsoft.com/office/drawing/2014/main" id="{F9F3BBBA-38C6-4418-8588-47CA39E673E5}"/>
              </a:ext>
            </a:extLst>
          </p:cNvPr>
          <p:cNvGrpSpPr/>
          <p:nvPr/>
        </p:nvGrpSpPr>
        <p:grpSpPr>
          <a:xfrm>
            <a:off x="1617547" y="4833000"/>
            <a:ext cx="9656419" cy="705860"/>
            <a:chOff x="548605" y="352979"/>
            <a:chExt cx="9656419" cy="705860"/>
          </a:xfrm>
        </p:grpSpPr>
        <p:sp>
          <p:nvSpPr>
            <p:cNvPr id="28" name="Rectangle 27">
              <a:extLst>
                <a:ext uri="{FF2B5EF4-FFF2-40B4-BE49-F238E27FC236}">
                  <a16:creationId xmlns:a16="http://schemas.microsoft.com/office/drawing/2014/main" id="{446A0553-A8ED-4A73-BAC9-D0F26CF8B0CB}"/>
                </a:ext>
              </a:extLst>
            </p:cNvPr>
            <p:cNvSpPr/>
            <p:nvPr/>
          </p:nvSpPr>
          <p:spPr>
            <a:xfrm>
              <a:off x="548605" y="352979"/>
              <a:ext cx="9656419" cy="705860"/>
            </a:xfrm>
            <a:prstGeom prst="rect">
              <a:avLst/>
            </a:prstGeom>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p>
        <p:sp>
          <p:nvSpPr>
            <p:cNvPr id="29" name="TextBox 28">
              <a:extLst>
                <a:ext uri="{FF2B5EF4-FFF2-40B4-BE49-F238E27FC236}">
                  <a16:creationId xmlns:a16="http://schemas.microsoft.com/office/drawing/2014/main" id="{2819E27F-2351-4447-B4BB-20318E959F6C}"/>
                </a:ext>
              </a:extLst>
            </p:cNvPr>
            <p:cNvSpPr txBox="1"/>
            <p:nvPr/>
          </p:nvSpPr>
          <p:spPr>
            <a:xfrm>
              <a:off x="548605" y="352979"/>
              <a:ext cx="9656419" cy="705860"/>
            </a:xfrm>
            <a:prstGeom prst="rect">
              <a:avLst/>
            </a:prstGeom>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spcFirstLastPara="0" vert="horz" wrap="square" lIns="315869" tIns="40640" rIns="40640" bIns="40640" numCol="1" spcCol="1270" anchor="ctr" anchorCtr="0">
              <a:noAutofit/>
            </a:bodyPr>
            <a:lstStyle>
              <a:defPPr>
                <a:defRPr lang="en-US"/>
              </a:defPPr>
              <a:lvl1pPr>
                <a:defRPr sz="1600" b="0" i="0" u="none">
                  <a:solidFill>
                    <a:schemeClr val="tx2"/>
                  </a:solidFill>
                  <a:latin typeface="Arial" panose="020B0604020202020204" pitchFamily="34" charset="0"/>
                  <a:cs typeface="Arial" panose="020B0604020202020204" pitchFamily="34" charset="0"/>
                </a:defRPr>
              </a:lvl1pPr>
            </a:lstStyle>
            <a:p>
              <a:r>
                <a:rPr lang="en-US" dirty="0"/>
                <a:t>Rent and mortgage home owners account for around 90% of the loans</a:t>
              </a:r>
            </a:p>
          </p:txBody>
        </p:sp>
      </p:grpSp>
      <p:sp>
        <p:nvSpPr>
          <p:cNvPr id="30" name="Oval 29">
            <a:extLst>
              <a:ext uri="{FF2B5EF4-FFF2-40B4-BE49-F238E27FC236}">
                <a16:creationId xmlns:a16="http://schemas.microsoft.com/office/drawing/2014/main" id="{24C15D3B-0DBD-4D38-ADE6-1AC4334962BE}"/>
              </a:ext>
            </a:extLst>
          </p:cNvPr>
          <p:cNvSpPr/>
          <p:nvPr/>
        </p:nvSpPr>
        <p:spPr>
          <a:xfrm>
            <a:off x="913012" y="4635011"/>
            <a:ext cx="882325" cy="882325"/>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p:spPr>
      </p:sp>
      <p:sp>
        <p:nvSpPr>
          <p:cNvPr id="33" name="TextBox 32">
            <a:extLst>
              <a:ext uri="{FF2B5EF4-FFF2-40B4-BE49-F238E27FC236}">
                <a16:creationId xmlns:a16="http://schemas.microsoft.com/office/drawing/2014/main" id="{500E331A-DEB2-42C6-84B9-4B5F1DE1940E}"/>
              </a:ext>
            </a:extLst>
          </p:cNvPr>
          <p:cNvSpPr txBox="1"/>
          <p:nvPr/>
        </p:nvSpPr>
        <p:spPr>
          <a:xfrm>
            <a:off x="1511216" y="5857909"/>
            <a:ext cx="9639294" cy="671218"/>
          </a:xfrm>
          <a:prstGeom prst="rect">
            <a:avLst/>
          </a:prstGeom>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spcFirstLastPara="0" vert="horz" wrap="square" lIns="315869" tIns="40640" rIns="40640" bIns="40640" numCol="1" spcCol="1270" anchor="ctr" anchorCtr="0">
            <a:noAutofit/>
          </a:bodyPr>
          <a:lstStyle>
            <a:defPPr>
              <a:defRPr lang="en-US"/>
            </a:defPPr>
            <a:lvl1pPr>
              <a:defRPr sz="1600" b="0" i="0" u="none">
                <a:solidFill>
                  <a:schemeClr val="tx2"/>
                </a:solidFill>
                <a:latin typeface="Arial" panose="020B0604020202020204" pitchFamily="34" charset="0"/>
                <a:cs typeface="Arial" panose="020B0604020202020204" pitchFamily="34" charset="0"/>
              </a:defRPr>
            </a:lvl1pPr>
          </a:lstStyle>
          <a:p>
            <a:r>
              <a:rPr lang="en-US" dirty="0"/>
              <a:t>Rent has higher default rate and mortgage from the home ownership column that used the highest amount borrowed within loans that were considered to be bad.</a:t>
            </a:r>
          </a:p>
          <a:p>
            <a:endParaRPr lang="en-US" dirty="0"/>
          </a:p>
        </p:txBody>
      </p:sp>
      <p:sp>
        <p:nvSpPr>
          <p:cNvPr id="34" name="Oval 33">
            <a:extLst>
              <a:ext uri="{FF2B5EF4-FFF2-40B4-BE49-F238E27FC236}">
                <a16:creationId xmlns:a16="http://schemas.microsoft.com/office/drawing/2014/main" id="{3F2E99F9-B652-4CB4-90D0-C88AAF43DDA5}"/>
              </a:ext>
            </a:extLst>
          </p:cNvPr>
          <p:cNvSpPr/>
          <p:nvPr/>
        </p:nvSpPr>
        <p:spPr>
          <a:xfrm>
            <a:off x="913012" y="5693999"/>
            <a:ext cx="882325" cy="882325"/>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p:spPr>
      </p:sp>
      <p:pic>
        <p:nvPicPr>
          <p:cNvPr id="36" name="Graphic 35" descr="House">
            <a:extLst>
              <a:ext uri="{FF2B5EF4-FFF2-40B4-BE49-F238E27FC236}">
                <a16:creationId xmlns:a16="http://schemas.microsoft.com/office/drawing/2014/main" id="{80BBD88C-8EDA-4873-B54A-49C3DC4822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2352" y="344080"/>
            <a:ext cx="474202" cy="474202"/>
          </a:xfrm>
          <a:prstGeom prst="rect">
            <a:avLst/>
          </a:prstGeom>
        </p:spPr>
      </p:pic>
      <p:pic>
        <p:nvPicPr>
          <p:cNvPr id="6" name="Audio 5">
            <a:hlinkClick r:id="" action="ppaction://media"/>
            <a:extLst>
              <a:ext uri="{FF2B5EF4-FFF2-40B4-BE49-F238E27FC236}">
                <a16:creationId xmlns:a16="http://schemas.microsoft.com/office/drawing/2014/main" id="{56B5B68B-0AE3-41A3-AB52-AA64052DCED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98275" y="6264275"/>
            <a:ext cx="406400" cy="406400"/>
          </a:xfrm>
          <a:prstGeom prst="rect">
            <a:avLst/>
          </a:prstGeom>
        </p:spPr>
      </p:pic>
      <p:pic>
        <p:nvPicPr>
          <p:cNvPr id="4" name="Picture 3">
            <a:extLst>
              <a:ext uri="{FF2B5EF4-FFF2-40B4-BE49-F238E27FC236}">
                <a16:creationId xmlns:a16="http://schemas.microsoft.com/office/drawing/2014/main" id="{31CE995C-231E-48B2-86ED-76EBC8EF175A}"/>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8800"/>
                    </a14:imgEffect>
                  </a14:imgLayer>
                </a14:imgProps>
              </a:ext>
            </a:extLst>
          </a:blip>
          <a:stretch>
            <a:fillRect/>
          </a:stretch>
        </p:blipFill>
        <p:spPr>
          <a:xfrm>
            <a:off x="323127" y="1069141"/>
            <a:ext cx="5960073" cy="351867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1F944CD-5D72-4B82-A522-F7B522C68833}"/>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8800"/>
                    </a14:imgEffect>
                  </a14:imgLayer>
                </a14:imgProps>
              </a:ext>
            </a:extLst>
          </a:blip>
          <a:stretch>
            <a:fillRect/>
          </a:stretch>
        </p:blipFill>
        <p:spPr>
          <a:xfrm>
            <a:off x="6330863" y="1080931"/>
            <a:ext cx="5048509" cy="35068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8889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0444"/>
    </mc:Choice>
    <mc:Fallback xmlns="">
      <p:transition spd="slow" advTm="10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dirty="0">
              <a:solidFill>
                <a:srgbClr val="98A3AD"/>
              </a:solidFill>
              <a:latin typeface="Segoe UI Light"/>
            </a:endParaRPr>
          </a:p>
        </p:txBody>
      </p:sp>
      <p:sp>
        <p:nvSpPr>
          <p:cNvPr id="42" name="TextBox 41"/>
          <p:cNvSpPr txBox="1"/>
          <p:nvPr/>
        </p:nvSpPr>
        <p:spPr>
          <a:xfrm>
            <a:off x="11907454" y="6481180"/>
            <a:ext cx="290464" cy="307777"/>
          </a:xfrm>
          <a:prstGeom prst="rect">
            <a:avLst/>
          </a:prstGeom>
          <a:noFill/>
        </p:spPr>
        <p:txBody>
          <a:bodyPr wrap="none" rtlCol="0">
            <a:spAutoFit/>
          </a:bodyPr>
          <a:lstStyle/>
          <a:p>
            <a:pPr>
              <a:defRPr/>
            </a:pPr>
            <a:r>
              <a:rPr lang="en-US" sz="1400" b="1" dirty="0">
                <a:solidFill>
                  <a:prstClr val="white"/>
                </a:solidFill>
                <a:latin typeface="Segoe UI Light"/>
              </a:rPr>
              <a:t>4</a:t>
            </a:r>
          </a:p>
        </p:txBody>
      </p:sp>
      <p:sp>
        <p:nvSpPr>
          <p:cNvPr id="96" name="Rectangle 95">
            <a:extLst>
              <a:ext uri="{C183D7F6-B498-43B3-948B-1728B52AA6E4}">
                <adec:decorative xmlns:adec="http://schemas.microsoft.com/office/drawing/2017/decorative" val="1"/>
              </a:ext>
            </a:extLst>
          </p:cNvPr>
          <p:cNvSpPr/>
          <p:nvPr/>
        </p:nvSpPr>
        <p:spPr>
          <a:xfrm>
            <a:off x="570300" y="274119"/>
            <a:ext cx="5503006" cy="746432"/>
          </a:xfrm>
          <a:prstGeom prst="rect">
            <a:avLst/>
          </a:prstGeom>
          <a:gradFill flip="none" rotWithShape="1">
            <a:gsLst>
              <a:gs pos="60000">
                <a:srgbClr val="F59F26"/>
              </a:gs>
              <a:gs pos="0">
                <a:srgbClr val="DBDBD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Segoe UI Light"/>
            </a:endParaRPr>
          </a:p>
        </p:txBody>
      </p:sp>
      <p:sp>
        <p:nvSpPr>
          <p:cNvPr id="108" name="TextBox 107"/>
          <p:cNvSpPr txBox="1"/>
          <p:nvPr/>
        </p:nvSpPr>
        <p:spPr>
          <a:xfrm>
            <a:off x="1081747" y="443441"/>
            <a:ext cx="4429881" cy="369332"/>
          </a:xfrm>
          <a:prstGeom prst="rect">
            <a:avLst/>
          </a:prstGeom>
          <a:noFill/>
        </p:spPr>
        <p:txBody>
          <a:bodyPr wrap="square" lIns="0" tIns="0" rIns="0" bIns="0" rtlCol="0">
            <a:spAutoFit/>
          </a:bodyPr>
          <a:lstStyle/>
          <a:p>
            <a:pPr>
              <a:defRPr/>
            </a:pPr>
            <a:r>
              <a:rPr lang="en-US" sz="2400" dirty="0">
                <a:solidFill>
                  <a:prstClr val="white"/>
                </a:solidFill>
                <a:latin typeface="Rockwell Extra Bold" panose="02060903040505020403" pitchFamily="18" charset="0"/>
              </a:rPr>
              <a:t>VERIFICATION STATUS</a:t>
            </a:r>
          </a:p>
        </p:txBody>
      </p:sp>
      <p:sp>
        <p:nvSpPr>
          <p:cNvPr id="2" name="Title 1" hidden="1">
            <a:extLst>
              <a:ext uri="{FF2B5EF4-FFF2-40B4-BE49-F238E27FC236}">
                <a16:creationId xmlns:a16="http://schemas.microsoft.com/office/drawing/2014/main" id="{8BD7D413-936A-4A2D-83E0-6714C8DB077C}"/>
              </a:ext>
            </a:extLst>
          </p:cNvPr>
          <p:cNvSpPr>
            <a:spLocks noGrp="1"/>
          </p:cNvSpPr>
          <p:nvPr>
            <p:ph type="title" idx="4294967295"/>
          </p:nvPr>
        </p:nvSpPr>
        <p:spPr>
          <a:xfrm>
            <a:off x="0" y="619125"/>
            <a:ext cx="9906000" cy="1477963"/>
          </a:xfrm>
        </p:spPr>
        <p:txBody>
          <a:bodyPr/>
          <a:lstStyle/>
          <a:p>
            <a:r>
              <a:rPr lang="en-US" dirty="0"/>
              <a:t>Slide 4</a:t>
            </a:r>
          </a:p>
        </p:txBody>
      </p:sp>
      <p:sp>
        <p:nvSpPr>
          <p:cNvPr id="52" name="Oval 51">
            <a:extLst>
              <a:ext uri="{FF2B5EF4-FFF2-40B4-BE49-F238E27FC236}">
                <a16:creationId xmlns:a16="http://schemas.microsoft.com/office/drawing/2014/main" id="{C6E8306F-96ED-42C9-B6FD-EA50F26A94D2}"/>
              </a:ext>
              <a:ext uri="{C183D7F6-B498-43B3-948B-1728B52AA6E4}">
                <adec:decorative xmlns:adec="http://schemas.microsoft.com/office/drawing/2017/decorative" val="1"/>
              </a:ext>
            </a:extLst>
          </p:cNvPr>
          <p:cNvSpPr/>
          <p:nvPr/>
        </p:nvSpPr>
        <p:spPr>
          <a:xfrm>
            <a:off x="239635" y="272519"/>
            <a:ext cx="746432" cy="746432"/>
          </a:xfrm>
          <a:prstGeom prst="ellipse">
            <a:avLst/>
          </a:prstGeom>
          <a:solidFill>
            <a:srgbClr val="F59F26"/>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Segoe UI Light"/>
            </a:endParaRPr>
          </a:p>
        </p:txBody>
      </p:sp>
      <p:sp>
        <p:nvSpPr>
          <p:cNvPr id="22" name="Block Arc 21">
            <a:extLst>
              <a:ext uri="{FF2B5EF4-FFF2-40B4-BE49-F238E27FC236}">
                <a16:creationId xmlns:a16="http://schemas.microsoft.com/office/drawing/2014/main" id="{801B84C5-539A-46EA-9DCC-FF2945E618D2}"/>
              </a:ext>
            </a:extLst>
          </p:cNvPr>
          <p:cNvSpPr/>
          <p:nvPr/>
        </p:nvSpPr>
        <p:spPr>
          <a:xfrm>
            <a:off x="-1750568" y="3746024"/>
            <a:ext cx="3331565" cy="3331565"/>
          </a:xfrm>
          <a:prstGeom prst="blockArc">
            <a:avLst>
              <a:gd name="adj1" fmla="val 18900000"/>
              <a:gd name="adj2" fmla="val 2700000"/>
              <a:gd name="adj3" fmla="val 648"/>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grpSp>
        <p:nvGrpSpPr>
          <p:cNvPr id="23" name="Group 22">
            <a:extLst>
              <a:ext uri="{FF2B5EF4-FFF2-40B4-BE49-F238E27FC236}">
                <a16:creationId xmlns:a16="http://schemas.microsoft.com/office/drawing/2014/main" id="{80D4CD2E-1629-4F70-9682-9E66F66BE00E}"/>
              </a:ext>
            </a:extLst>
          </p:cNvPr>
          <p:cNvGrpSpPr/>
          <p:nvPr/>
        </p:nvGrpSpPr>
        <p:grpSpPr>
          <a:xfrm>
            <a:off x="1572873" y="4529381"/>
            <a:ext cx="9708040" cy="705860"/>
            <a:chOff x="548605" y="352979"/>
            <a:chExt cx="9708040" cy="705860"/>
          </a:xfrm>
        </p:grpSpPr>
        <p:sp>
          <p:nvSpPr>
            <p:cNvPr id="24" name="Rectangle 23">
              <a:extLst>
                <a:ext uri="{FF2B5EF4-FFF2-40B4-BE49-F238E27FC236}">
                  <a16:creationId xmlns:a16="http://schemas.microsoft.com/office/drawing/2014/main" id="{2E98F224-9A16-4A52-8E78-2F5FB8E0926E}"/>
                </a:ext>
              </a:extLst>
            </p:cNvPr>
            <p:cNvSpPr/>
            <p:nvPr/>
          </p:nvSpPr>
          <p:spPr>
            <a:xfrm>
              <a:off x="548605" y="352979"/>
              <a:ext cx="9656419" cy="705860"/>
            </a:xfrm>
            <a:prstGeom prst="rect">
              <a:avLst/>
            </a:prstGeom>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p>
        <p:sp>
          <p:nvSpPr>
            <p:cNvPr id="25" name="TextBox 24">
              <a:extLst>
                <a:ext uri="{FF2B5EF4-FFF2-40B4-BE49-F238E27FC236}">
                  <a16:creationId xmlns:a16="http://schemas.microsoft.com/office/drawing/2014/main" id="{BAA00A6D-8867-4056-A6A3-0A361321B588}"/>
                </a:ext>
              </a:extLst>
            </p:cNvPr>
            <p:cNvSpPr txBox="1"/>
            <p:nvPr/>
          </p:nvSpPr>
          <p:spPr>
            <a:xfrm>
              <a:off x="657934" y="352979"/>
              <a:ext cx="9598711" cy="705860"/>
            </a:xfrm>
            <a:prstGeom prst="rect">
              <a:avLst/>
            </a:prstGeom>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spcFirstLastPara="0" vert="horz" wrap="square" lIns="315869" tIns="40640" rIns="40640" bIns="40640" numCol="1" spcCol="1270" anchor="ctr" anchorCtr="0">
              <a:noAutofit/>
            </a:bodyPr>
            <a:lstStyle>
              <a:lvl1pPr>
                <a:defRPr sz="1600" b="0" i="0" u="none">
                  <a:latin typeface="Arial" panose="020B0604020202020204" pitchFamily="34" charset="0"/>
                  <a:cs typeface="Arial" panose="020B0604020202020204" pitchFamily="34" charset="0"/>
                </a:defRPr>
              </a:lvl1pPr>
            </a:lstStyle>
            <a:p>
              <a:r>
                <a:rPr lang="en-US" dirty="0">
                  <a:solidFill>
                    <a:schemeClr val="tx2"/>
                  </a:solidFill>
                </a:rPr>
                <a:t>More than 30% of the loans are not verified</a:t>
              </a:r>
            </a:p>
          </p:txBody>
        </p:sp>
      </p:grpSp>
      <p:sp>
        <p:nvSpPr>
          <p:cNvPr id="26" name="Oval 25">
            <a:extLst>
              <a:ext uri="{FF2B5EF4-FFF2-40B4-BE49-F238E27FC236}">
                <a16:creationId xmlns:a16="http://schemas.microsoft.com/office/drawing/2014/main" id="{E0894DB3-591D-4D0C-91E5-2C7B0F9BE082}"/>
              </a:ext>
            </a:extLst>
          </p:cNvPr>
          <p:cNvSpPr/>
          <p:nvPr/>
        </p:nvSpPr>
        <p:spPr>
          <a:xfrm>
            <a:off x="1037301" y="4441149"/>
            <a:ext cx="882325" cy="882325"/>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p:spPr>
      </p:sp>
      <p:grpSp>
        <p:nvGrpSpPr>
          <p:cNvPr id="27" name="Group 26">
            <a:extLst>
              <a:ext uri="{FF2B5EF4-FFF2-40B4-BE49-F238E27FC236}">
                <a16:creationId xmlns:a16="http://schemas.microsoft.com/office/drawing/2014/main" id="{5B03CD4E-2E15-4D6E-B1F8-66670FC86194}"/>
              </a:ext>
            </a:extLst>
          </p:cNvPr>
          <p:cNvGrpSpPr/>
          <p:nvPr/>
        </p:nvGrpSpPr>
        <p:grpSpPr>
          <a:xfrm>
            <a:off x="1748001" y="5588369"/>
            <a:ext cx="9737926" cy="705860"/>
            <a:chOff x="454196" y="1411967"/>
            <a:chExt cx="9737926" cy="705860"/>
          </a:xfrm>
        </p:grpSpPr>
        <p:sp>
          <p:nvSpPr>
            <p:cNvPr id="28" name="Rectangle 27">
              <a:extLst>
                <a:ext uri="{FF2B5EF4-FFF2-40B4-BE49-F238E27FC236}">
                  <a16:creationId xmlns:a16="http://schemas.microsoft.com/office/drawing/2014/main" id="{5C0A6F57-9097-429C-B54C-CA8604BB4DDF}"/>
                </a:ext>
              </a:extLst>
            </p:cNvPr>
            <p:cNvSpPr/>
            <p:nvPr/>
          </p:nvSpPr>
          <p:spPr>
            <a:xfrm>
              <a:off x="454196" y="1411967"/>
              <a:ext cx="9737926" cy="705860"/>
            </a:xfrm>
            <a:prstGeom prst="rect">
              <a:avLst/>
            </a:prstGeom>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p>
        <p:sp>
          <p:nvSpPr>
            <p:cNvPr id="29" name="TextBox 28">
              <a:extLst>
                <a:ext uri="{FF2B5EF4-FFF2-40B4-BE49-F238E27FC236}">
                  <a16:creationId xmlns:a16="http://schemas.microsoft.com/office/drawing/2014/main" id="{6035CEC7-F804-4ED8-A2C0-B1C0017DEFE5}"/>
                </a:ext>
              </a:extLst>
            </p:cNvPr>
            <p:cNvSpPr txBox="1"/>
            <p:nvPr/>
          </p:nvSpPr>
          <p:spPr>
            <a:xfrm>
              <a:off x="454196" y="1411967"/>
              <a:ext cx="9737926" cy="705860"/>
            </a:xfrm>
            <a:prstGeom prst="rect">
              <a:avLst/>
            </a:prstGeom>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spcFirstLastPara="0" vert="horz" wrap="square" lIns="315869" tIns="40640" rIns="40640" bIns="40640" numCol="1" spcCol="1270" anchor="ctr" anchorCtr="0">
              <a:noAutofit/>
            </a:bodyPr>
            <a:lstStyle>
              <a:defPPr>
                <a:defRPr lang="en-US"/>
              </a:defPPr>
              <a:lvl1pPr>
                <a:defRPr sz="1600" b="0" i="0" u="none">
                  <a:solidFill>
                    <a:schemeClr val="tx2"/>
                  </a:solidFill>
                  <a:latin typeface="Arial" panose="020B0604020202020204" pitchFamily="34" charset="0"/>
                  <a:cs typeface="Arial" panose="020B0604020202020204" pitchFamily="34" charset="0"/>
                </a:defRPr>
              </a:lvl1pPr>
            </a:lstStyle>
            <a:p>
              <a:r>
                <a:rPr lang="en-US" dirty="0"/>
                <a:t>The default rate in  verified category is slightly more than non verified category.</a:t>
              </a:r>
            </a:p>
          </p:txBody>
        </p:sp>
      </p:grpSp>
      <p:sp>
        <p:nvSpPr>
          <p:cNvPr id="30" name="Oval 29">
            <a:extLst>
              <a:ext uri="{FF2B5EF4-FFF2-40B4-BE49-F238E27FC236}">
                <a16:creationId xmlns:a16="http://schemas.microsoft.com/office/drawing/2014/main" id="{F5DF5617-98D0-4828-A233-148F34D27D9B}"/>
              </a:ext>
            </a:extLst>
          </p:cNvPr>
          <p:cNvSpPr/>
          <p:nvPr/>
        </p:nvSpPr>
        <p:spPr>
          <a:xfrm>
            <a:off x="1037301" y="5500137"/>
            <a:ext cx="882325" cy="882325"/>
          </a:xfrm>
          <a:prstGeom prst="ellipse">
            <a:avLst/>
          </a:prstGeom>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p>
      <p:sp>
        <p:nvSpPr>
          <p:cNvPr id="31" name="Freeform 1676" descr="Icon of check box. ">
            <a:extLst>
              <a:ext uri="{FF2B5EF4-FFF2-40B4-BE49-F238E27FC236}">
                <a16:creationId xmlns:a16="http://schemas.microsoft.com/office/drawing/2014/main" id="{643036B2-C5F8-4F7D-91EE-2ACAC966A672}"/>
              </a:ext>
            </a:extLst>
          </p:cNvPr>
          <p:cNvSpPr>
            <a:spLocks noEditPoints="1"/>
          </p:cNvSpPr>
          <p:nvPr/>
        </p:nvSpPr>
        <p:spPr bwMode="auto">
          <a:xfrm>
            <a:off x="439972" y="501114"/>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3" name="Audio 2">
            <a:hlinkClick r:id="" action="ppaction://media"/>
            <a:extLst>
              <a:ext uri="{FF2B5EF4-FFF2-40B4-BE49-F238E27FC236}">
                <a16:creationId xmlns:a16="http://schemas.microsoft.com/office/drawing/2014/main" id="{21372624-D74C-4A1E-925D-BCBAF63B1885}"/>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598275" y="6264275"/>
            <a:ext cx="406400" cy="406400"/>
          </a:xfrm>
          <a:prstGeom prst="rect">
            <a:avLst/>
          </a:prstGeom>
        </p:spPr>
      </p:pic>
      <p:pic>
        <p:nvPicPr>
          <p:cNvPr id="4" name="Picture 3">
            <a:extLst>
              <a:ext uri="{FF2B5EF4-FFF2-40B4-BE49-F238E27FC236}">
                <a16:creationId xmlns:a16="http://schemas.microsoft.com/office/drawing/2014/main" id="{7DA68915-8103-468B-BF53-27DB647D5F63}"/>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Lst>
          </a:blip>
          <a:stretch>
            <a:fillRect/>
          </a:stretch>
        </p:blipFill>
        <p:spPr>
          <a:xfrm>
            <a:off x="2116878" y="1054511"/>
            <a:ext cx="7161522" cy="3331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9705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5176"/>
    </mc:Choice>
    <mc:Fallback xmlns="">
      <p:transition spd="slow" advTm="15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2E0DD4-EAF0-438F-85E0-152A6E82C758}"/>
              </a:ext>
              <a:ext uri="{C183D7F6-B498-43B3-948B-1728B52AA6E4}">
                <adec:decorative xmlns:adec="http://schemas.microsoft.com/office/drawing/2017/decorative" val="1"/>
              </a:ext>
            </a:extLst>
          </p:cNvPr>
          <p:cNvSpPr/>
          <p:nvPr/>
        </p:nvSpPr>
        <p:spPr>
          <a:xfrm>
            <a:off x="794749" y="245163"/>
            <a:ext cx="3761234" cy="746432"/>
          </a:xfrm>
          <a:prstGeom prst="rect">
            <a:avLst/>
          </a:prstGeom>
          <a:gradFill flip="none" rotWithShape="1">
            <a:gsLst>
              <a:gs pos="60000">
                <a:srgbClr val="F59F26"/>
              </a:gs>
              <a:gs pos="0">
                <a:srgbClr val="DBDBD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Segoe UI Light"/>
            </a:endParaRPr>
          </a:p>
        </p:txBody>
      </p:sp>
      <p:sp>
        <p:nvSpPr>
          <p:cNvPr id="17" name="Oval 16">
            <a:extLst>
              <a:ext uri="{FF2B5EF4-FFF2-40B4-BE49-F238E27FC236}">
                <a16:creationId xmlns:a16="http://schemas.microsoft.com/office/drawing/2014/main" id="{CE5094FF-ABA7-4278-8775-2DF06B70D8C3}"/>
              </a:ext>
              <a:ext uri="{C183D7F6-B498-43B3-948B-1728B52AA6E4}">
                <adec:decorative xmlns:adec="http://schemas.microsoft.com/office/drawing/2017/decorative" val="1"/>
              </a:ext>
            </a:extLst>
          </p:cNvPr>
          <p:cNvSpPr/>
          <p:nvPr/>
        </p:nvSpPr>
        <p:spPr>
          <a:xfrm>
            <a:off x="213041" y="235855"/>
            <a:ext cx="746432" cy="746432"/>
          </a:xfrm>
          <a:prstGeom prst="ellipse">
            <a:avLst/>
          </a:prstGeom>
          <a:solidFill>
            <a:srgbClr val="F59F26"/>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Segoe UI Light"/>
            </a:endParaRPr>
          </a:p>
        </p:txBody>
      </p:sp>
      <p:sp>
        <p:nvSpPr>
          <p:cNvPr id="22" name="TextBox 21">
            <a:extLst>
              <a:ext uri="{FF2B5EF4-FFF2-40B4-BE49-F238E27FC236}">
                <a16:creationId xmlns:a16="http://schemas.microsoft.com/office/drawing/2014/main" id="{353EC3D9-EFCC-4469-BE64-515F8A905C16}"/>
              </a:ext>
            </a:extLst>
          </p:cNvPr>
          <p:cNvSpPr txBox="1"/>
          <p:nvPr/>
        </p:nvSpPr>
        <p:spPr>
          <a:xfrm>
            <a:off x="988899" y="387824"/>
            <a:ext cx="3888835" cy="369332"/>
          </a:xfrm>
          <a:prstGeom prst="rect">
            <a:avLst/>
          </a:prstGeom>
          <a:noFill/>
        </p:spPr>
        <p:txBody>
          <a:bodyPr wrap="square" lIns="0" tIns="0" rIns="0" bIns="0" rtlCol="0">
            <a:spAutoFit/>
          </a:bodyPr>
          <a:lstStyle/>
          <a:p>
            <a:pPr lvl="0"/>
            <a:r>
              <a:rPr lang="en-US" sz="2400" dirty="0">
                <a:solidFill>
                  <a:prstClr val="white"/>
                </a:solidFill>
                <a:latin typeface="Rockwell Extra Bold" panose="02060903040505020403" pitchFamily="18" charset="0"/>
              </a:rPr>
              <a:t>PURPOSE OF LOAN </a:t>
            </a:r>
          </a:p>
        </p:txBody>
      </p:sp>
      <p:graphicFrame>
        <p:nvGraphicFramePr>
          <p:cNvPr id="41" name="Diagram 40">
            <a:extLst>
              <a:ext uri="{FF2B5EF4-FFF2-40B4-BE49-F238E27FC236}">
                <a16:creationId xmlns:a16="http://schemas.microsoft.com/office/drawing/2014/main" id="{FAA46D71-B9F5-4F49-BCC2-7E851B65BE97}"/>
              </a:ext>
            </a:extLst>
          </p:cNvPr>
          <p:cNvGraphicFramePr/>
          <p:nvPr>
            <p:extLst>
              <p:ext uri="{D42A27DB-BD31-4B8C-83A1-F6EECF244321}">
                <p14:modId xmlns:p14="http://schemas.microsoft.com/office/powerpoint/2010/main" val="1952299991"/>
              </p:ext>
            </p:extLst>
          </p:nvPr>
        </p:nvGraphicFramePr>
        <p:xfrm>
          <a:off x="684314" y="4258499"/>
          <a:ext cx="10823371" cy="26813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2" name="Picture 41">
            <a:extLst>
              <a:ext uri="{FF2B5EF4-FFF2-40B4-BE49-F238E27FC236}">
                <a16:creationId xmlns:a16="http://schemas.microsoft.com/office/drawing/2014/main" id="{30800E88-EC3D-4D48-AF94-9C8C00ED83C7}"/>
              </a:ext>
            </a:extLst>
          </p:cNvPr>
          <p:cNvPicPr/>
          <p:nvPr/>
        </p:nvPicPr>
        <p:blipFill>
          <a:blip r:embed="rId10">
            <a:extLst>
              <a:ext uri="{BEBA8EAE-BF5A-486C-A8C5-ECC9F3942E4B}">
                <a14:imgProps xmlns:a14="http://schemas.microsoft.com/office/drawing/2010/main">
                  <a14:imgLayer r:embed="rId11">
                    <a14:imgEffect>
                      <a14:colorTemperature colorTemp="8800"/>
                    </a14:imgEffect>
                  </a14:imgLayer>
                </a14:imgProps>
              </a:ext>
            </a:extLst>
          </a:blip>
          <a:stretch>
            <a:fillRect/>
          </a:stretch>
        </p:blipFill>
        <p:spPr>
          <a:xfrm>
            <a:off x="6887817" y="1131508"/>
            <a:ext cx="4998224" cy="3253518"/>
          </a:xfrm>
          <a:prstGeom prst="rect">
            <a:avLst/>
          </a:prstGeom>
          <a:ln>
            <a:noFill/>
          </a:ln>
          <a:effectLst>
            <a:outerShdw blurRad="292100" dist="139700" dir="2700000" algn="tl" rotWithShape="0">
              <a:srgbClr val="333333">
                <a:alpha val="65000"/>
              </a:srgbClr>
            </a:outerShdw>
          </a:effectLst>
        </p:spPr>
      </p:pic>
      <p:grpSp>
        <p:nvGrpSpPr>
          <p:cNvPr id="43" name="Group 42" descr="Icon of human being and gear. ">
            <a:extLst>
              <a:ext uri="{FF2B5EF4-FFF2-40B4-BE49-F238E27FC236}">
                <a16:creationId xmlns:a16="http://schemas.microsoft.com/office/drawing/2014/main" id="{53035ECB-08A3-4DDA-8E96-0A6CA4DB8C93}"/>
              </a:ext>
            </a:extLst>
          </p:cNvPr>
          <p:cNvGrpSpPr/>
          <p:nvPr/>
        </p:nvGrpSpPr>
        <p:grpSpPr>
          <a:xfrm>
            <a:off x="456676" y="448381"/>
            <a:ext cx="338073" cy="339996"/>
            <a:chOff x="6450013" y="5349875"/>
            <a:chExt cx="279399" cy="280988"/>
          </a:xfrm>
          <a:solidFill>
            <a:schemeClr val="bg1"/>
          </a:solidFill>
        </p:grpSpPr>
        <p:sp>
          <p:nvSpPr>
            <p:cNvPr id="44" name="Freeform 3673">
              <a:extLst>
                <a:ext uri="{FF2B5EF4-FFF2-40B4-BE49-F238E27FC236}">
                  <a16:creationId xmlns:a16="http://schemas.microsoft.com/office/drawing/2014/main" id="{5D392F4C-D4C7-423B-B24B-AABE1AD42FAD}"/>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674">
              <a:extLst>
                <a:ext uri="{FF2B5EF4-FFF2-40B4-BE49-F238E27FC236}">
                  <a16:creationId xmlns:a16="http://schemas.microsoft.com/office/drawing/2014/main" id="{82B20DD0-7865-4BD9-ACC8-B431175F73B4}"/>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6" name="Audio 5">
            <a:hlinkClick r:id="" action="ppaction://media"/>
            <a:extLst>
              <a:ext uri="{FF2B5EF4-FFF2-40B4-BE49-F238E27FC236}">
                <a16:creationId xmlns:a16="http://schemas.microsoft.com/office/drawing/2014/main" id="{492E396F-0C35-4544-A72A-6DA1B44D85E6}"/>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598275" y="6264275"/>
            <a:ext cx="406400" cy="406400"/>
          </a:xfrm>
          <a:prstGeom prst="rect">
            <a:avLst/>
          </a:prstGeom>
        </p:spPr>
      </p:pic>
      <p:pic>
        <p:nvPicPr>
          <p:cNvPr id="2" name="Picture 1">
            <a:extLst>
              <a:ext uri="{FF2B5EF4-FFF2-40B4-BE49-F238E27FC236}">
                <a16:creationId xmlns:a16="http://schemas.microsoft.com/office/drawing/2014/main" id="{ACAFDF1F-7280-455D-997B-868FD63686B4}"/>
              </a:ext>
            </a:extLst>
          </p:cNvPr>
          <p:cNvPicPr>
            <a:picLocks noChangeAspect="1"/>
          </p:cNvPicPr>
          <p:nvPr/>
        </p:nvPicPr>
        <p:blipFill>
          <a:blip r:embed="rId13">
            <a:extLst>
              <a:ext uri="{BEBA8EAE-BF5A-486C-A8C5-ECC9F3942E4B}">
                <a14:imgProps xmlns:a14="http://schemas.microsoft.com/office/drawing/2010/main">
                  <a14:imgLayer r:embed="rId14">
                    <a14:imgEffect>
                      <a14:colorTemperature colorTemp="8800"/>
                    </a14:imgEffect>
                  </a14:imgLayer>
                </a14:imgProps>
              </a:ext>
            </a:extLst>
          </a:blip>
          <a:stretch>
            <a:fillRect/>
          </a:stretch>
        </p:blipFill>
        <p:spPr>
          <a:xfrm>
            <a:off x="213041" y="1141233"/>
            <a:ext cx="6622944" cy="32535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2454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981"/>
    </mc:Choice>
    <mc:Fallback xmlns="">
      <p:transition spd="slow" advTm="9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dirty="0">
              <a:solidFill>
                <a:srgbClr val="98A3AD"/>
              </a:solidFill>
              <a:latin typeface="Segoe UI Light"/>
            </a:endParaRPr>
          </a:p>
        </p:txBody>
      </p:sp>
      <p:sp>
        <p:nvSpPr>
          <p:cNvPr id="42" name="TextBox 41"/>
          <p:cNvSpPr txBox="1"/>
          <p:nvPr/>
        </p:nvSpPr>
        <p:spPr>
          <a:xfrm>
            <a:off x="11907454" y="6481180"/>
            <a:ext cx="290464" cy="307777"/>
          </a:xfrm>
          <a:prstGeom prst="rect">
            <a:avLst/>
          </a:prstGeom>
          <a:noFill/>
        </p:spPr>
        <p:txBody>
          <a:bodyPr wrap="none" rtlCol="0">
            <a:spAutoFit/>
          </a:bodyPr>
          <a:lstStyle/>
          <a:p>
            <a:pPr>
              <a:defRPr/>
            </a:pPr>
            <a:r>
              <a:rPr lang="en-US" sz="1400" b="1" dirty="0">
                <a:solidFill>
                  <a:prstClr val="white"/>
                </a:solidFill>
                <a:latin typeface="Segoe UI Light"/>
              </a:rPr>
              <a:t>4</a:t>
            </a:r>
          </a:p>
        </p:txBody>
      </p:sp>
      <p:sp>
        <p:nvSpPr>
          <p:cNvPr id="118" name="Rectangle 117" descr="This is a chart. "/>
          <p:cNvSpPr/>
          <p:nvPr/>
        </p:nvSpPr>
        <p:spPr>
          <a:xfrm>
            <a:off x="8381142" y="1883938"/>
            <a:ext cx="3195593" cy="3231650"/>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Segoe UI Light"/>
            </a:endParaRPr>
          </a:p>
        </p:txBody>
      </p:sp>
      <p:sp>
        <p:nvSpPr>
          <p:cNvPr id="116" name="Rectangle 115"/>
          <p:cNvSpPr/>
          <p:nvPr/>
        </p:nvSpPr>
        <p:spPr>
          <a:xfrm>
            <a:off x="647139" y="1883940"/>
            <a:ext cx="3195593" cy="3231650"/>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Segoe UI Light"/>
            </a:endParaRPr>
          </a:p>
        </p:txBody>
      </p:sp>
      <p:sp>
        <p:nvSpPr>
          <p:cNvPr id="96" name="Rectangle 95">
            <a:extLst>
              <a:ext uri="{C183D7F6-B498-43B3-948B-1728B52AA6E4}">
                <adec:decorative xmlns:adec="http://schemas.microsoft.com/office/drawing/2017/decorative" val="1"/>
              </a:ext>
            </a:extLst>
          </p:cNvPr>
          <p:cNvSpPr/>
          <p:nvPr/>
        </p:nvSpPr>
        <p:spPr>
          <a:xfrm>
            <a:off x="474085" y="198090"/>
            <a:ext cx="4444529" cy="746432"/>
          </a:xfrm>
          <a:prstGeom prst="rect">
            <a:avLst/>
          </a:prstGeom>
          <a:gradFill flip="none" rotWithShape="1">
            <a:gsLst>
              <a:gs pos="60000">
                <a:srgbClr val="F59F26"/>
              </a:gs>
              <a:gs pos="0">
                <a:srgbClr val="DBDBD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Segoe UI Light"/>
            </a:endParaRPr>
          </a:p>
        </p:txBody>
      </p:sp>
      <p:sp>
        <p:nvSpPr>
          <p:cNvPr id="108" name="TextBox 107"/>
          <p:cNvSpPr txBox="1"/>
          <p:nvPr/>
        </p:nvSpPr>
        <p:spPr>
          <a:xfrm>
            <a:off x="1118628" y="448948"/>
            <a:ext cx="3597751" cy="369332"/>
          </a:xfrm>
          <a:prstGeom prst="rect">
            <a:avLst/>
          </a:prstGeom>
          <a:noFill/>
        </p:spPr>
        <p:txBody>
          <a:bodyPr wrap="square" lIns="0" tIns="0" rIns="0" bIns="0" rtlCol="0">
            <a:spAutoFit/>
          </a:bodyPr>
          <a:lstStyle/>
          <a:p>
            <a:pPr>
              <a:defRPr/>
            </a:pPr>
            <a:r>
              <a:rPr lang="en-US" sz="2400" dirty="0">
                <a:solidFill>
                  <a:prstClr val="white"/>
                </a:solidFill>
                <a:latin typeface="Rockwell Extra Bold" panose="02060903040505020403" pitchFamily="18" charset="0"/>
              </a:rPr>
              <a:t>STATE WISE RISK</a:t>
            </a:r>
          </a:p>
        </p:txBody>
      </p:sp>
      <p:sp>
        <p:nvSpPr>
          <p:cNvPr id="111" name="TextBox 110"/>
          <p:cNvSpPr txBox="1"/>
          <p:nvPr/>
        </p:nvSpPr>
        <p:spPr>
          <a:xfrm>
            <a:off x="10466191" y="1110056"/>
            <a:ext cx="772647" cy="492443"/>
          </a:xfrm>
          <a:prstGeom prst="rect">
            <a:avLst/>
          </a:prstGeom>
          <a:noFill/>
        </p:spPr>
        <p:txBody>
          <a:bodyPr wrap="none" lIns="0" tIns="0" rIns="0" bIns="0" rtlCol="0">
            <a:spAutoFit/>
          </a:bodyPr>
          <a:lstStyle/>
          <a:p>
            <a:pPr>
              <a:defRPr/>
            </a:pPr>
            <a:r>
              <a:rPr lang="en-US" sz="3200" dirty="0">
                <a:solidFill>
                  <a:prstClr val="white"/>
                </a:solidFill>
                <a:latin typeface="Century Gothic"/>
              </a:rPr>
              <a:t>73%</a:t>
            </a:r>
          </a:p>
        </p:txBody>
      </p:sp>
      <p:sp>
        <p:nvSpPr>
          <p:cNvPr id="2" name="Title 1" hidden="1">
            <a:extLst>
              <a:ext uri="{FF2B5EF4-FFF2-40B4-BE49-F238E27FC236}">
                <a16:creationId xmlns:a16="http://schemas.microsoft.com/office/drawing/2014/main" id="{8BD7D413-936A-4A2D-83E0-6714C8DB077C}"/>
              </a:ext>
            </a:extLst>
          </p:cNvPr>
          <p:cNvSpPr>
            <a:spLocks noGrp="1"/>
          </p:cNvSpPr>
          <p:nvPr>
            <p:ph type="title" idx="4294967295"/>
          </p:nvPr>
        </p:nvSpPr>
        <p:spPr>
          <a:xfrm>
            <a:off x="0" y="619125"/>
            <a:ext cx="9906000" cy="1477963"/>
          </a:xfrm>
        </p:spPr>
        <p:txBody>
          <a:bodyPr/>
          <a:lstStyle/>
          <a:p>
            <a:r>
              <a:rPr lang="en-US" dirty="0"/>
              <a:t>Slide 4</a:t>
            </a:r>
          </a:p>
        </p:txBody>
      </p:sp>
      <p:sp>
        <p:nvSpPr>
          <p:cNvPr id="52" name="Oval 51">
            <a:extLst>
              <a:ext uri="{FF2B5EF4-FFF2-40B4-BE49-F238E27FC236}">
                <a16:creationId xmlns:a16="http://schemas.microsoft.com/office/drawing/2014/main" id="{C6E8306F-96ED-42C9-B6FD-EA50F26A94D2}"/>
              </a:ext>
              <a:ext uri="{C183D7F6-B498-43B3-948B-1728B52AA6E4}">
                <adec:decorative xmlns:adec="http://schemas.microsoft.com/office/drawing/2017/decorative" val="1"/>
              </a:ext>
            </a:extLst>
          </p:cNvPr>
          <p:cNvSpPr/>
          <p:nvPr/>
        </p:nvSpPr>
        <p:spPr>
          <a:xfrm>
            <a:off x="287375" y="260754"/>
            <a:ext cx="746432" cy="746432"/>
          </a:xfrm>
          <a:prstGeom prst="ellipse">
            <a:avLst/>
          </a:prstGeom>
          <a:solidFill>
            <a:srgbClr val="F59F26"/>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Segoe UI Light"/>
            </a:endParaRPr>
          </a:p>
        </p:txBody>
      </p:sp>
      <p:sp>
        <p:nvSpPr>
          <p:cNvPr id="26" name="Block Arc 25">
            <a:extLst>
              <a:ext uri="{FF2B5EF4-FFF2-40B4-BE49-F238E27FC236}">
                <a16:creationId xmlns:a16="http://schemas.microsoft.com/office/drawing/2014/main" id="{1B70B44B-9D81-4A70-91C3-D8EF7435C286}"/>
              </a:ext>
            </a:extLst>
          </p:cNvPr>
          <p:cNvSpPr/>
          <p:nvPr/>
        </p:nvSpPr>
        <p:spPr>
          <a:xfrm>
            <a:off x="-1874857" y="3939886"/>
            <a:ext cx="3331565" cy="3331565"/>
          </a:xfrm>
          <a:prstGeom prst="blockArc">
            <a:avLst>
              <a:gd name="adj1" fmla="val 18900000"/>
              <a:gd name="adj2" fmla="val 2700000"/>
              <a:gd name="adj3" fmla="val 648"/>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grpSp>
        <p:nvGrpSpPr>
          <p:cNvPr id="27" name="Group 26">
            <a:extLst>
              <a:ext uri="{FF2B5EF4-FFF2-40B4-BE49-F238E27FC236}">
                <a16:creationId xmlns:a16="http://schemas.microsoft.com/office/drawing/2014/main" id="{F9F3BBBA-38C6-4418-8588-47CA39E673E5}"/>
              </a:ext>
            </a:extLst>
          </p:cNvPr>
          <p:cNvGrpSpPr/>
          <p:nvPr/>
        </p:nvGrpSpPr>
        <p:grpSpPr>
          <a:xfrm>
            <a:off x="1498279" y="4723243"/>
            <a:ext cx="9656419" cy="705860"/>
            <a:chOff x="548605" y="352979"/>
            <a:chExt cx="9656419" cy="705860"/>
          </a:xfrm>
        </p:grpSpPr>
        <p:sp>
          <p:nvSpPr>
            <p:cNvPr id="28" name="Rectangle 27">
              <a:extLst>
                <a:ext uri="{FF2B5EF4-FFF2-40B4-BE49-F238E27FC236}">
                  <a16:creationId xmlns:a16="http://schemas.microsoft.com/office/drawing/2014/main" id="{446A0553-A8ED-4A73-BAC9-D0F26CF8B0CB}"/>
                </a:ext>
              </a:extLst>
            </p:cNvPr>
            <p:cNvSpPr/>
            <p:nvPr/>
          </p:nvSpPr>
          <p:spPr>
            <a:xfrm>
              <a:off x="548605" y="352979"/>
              <a:ext cx="9656419" cy="705860"/>
            </a:xfrm>
            <a:prstGeom prst="rect">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29" name="TextBox 28">
              <a:extLst>
                <a:ext uri="{FF2B5EF4-FFF2-40B4-BE49-F238E27FC236}">
                  <a16:creationId xmlns:a16="http://schemas.microsoft.com/office/drawing/2014/main" id="{2819E27F-2351-4447-B4BB-20318E959F6C}"/>
                </a:ext>
              </a:extLst>
            </p:cNvPr>
            <p:cNvSpPr txBox="1"/>
            <p:nvPr/>
          </p:nvSpPr>
          <p:spPr>
            <a:xfrm>
              <a:off x="548605" y="352979"/>
              <a:ext cx="9656419" cy="705860"/>
            </a:xfrm>
            <a:prstGeom prst="rect">
              <a:avLst/>
            </a:prstGeom>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spcFirstLastPara="0" vert="horz" wrap="square" lIns="315869" tIns="40640" rIns="40640" bIns="40640" numCol="1" spcCol="1270" anchor="ctr" anchorCtr="0">
              <a:noAutofit/>
            </a:bodyPr>
            <a:lstStyle>
              <a:defPPr>
                <a:defRPr lang="en-US"/>
              </a:defPPr>
              <a:lvl1pPr>
                <a:defRPr sz="1600" b="0" i="0" u="none">
                  <a:solidFill>
                    <a:schemeClr val="tx2"/>
                  </a:solidFill>
                  <a:latin typeface="Arial" panose="020B0604020202020204" pitchFamily="34" charset="0"/>
                  <a:cs typeface="Arial" panose="020B0604020202020204" pitchFamily="34" charset="0"/>
                </a:defRPr>
              </a:lvl1pPr>
            </a:lstStyle>
            <a:p>
              <a:r>
                <a:rPr lang="en-US" dirty="0"/>
                <a:t>California, Texas, New York and Florida are the states in which the highest amount of loans were issued. </a:t>
              </a:r>
            </a:p>
          </p:txBody>
        </p:sp>
      </p:grpSp>
      <p:sp>
        <p:nvSpPr>
          <p:cNvPr id="30" name="Oval 29">
            <a:extLst>
              <a:ext uri="{FF2B5EF4-FFF2-40B4-BE49-F238E27FC236}">
                <a16:creationId xmlns:a16="http://schemas.microsoft.com/office/drawing/2014/main" id="{24C15D3B-0DBD-4D38-ADE6-1AC4334962BE}"/>
              </a:ext>
            </a:extLst>
          </p:cNvPr>
          <p:cNvSpPr/>
          <p:nvPr/>
        </p:nvSpPr>
        <p:spPr>
          <a:xfrm>
            <a:off x="913012" y="4635011"/>
            <a:ext cx="882325" cy="882325"/>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p:spPr>
      </p:sp>
      <p:grpSp>
        <p:nvGrpSpPr>
          <p:cNvPr id="31" name="Group 30">
            <a:extLst>
              <a:ext uri="{FF2B5EF4-FFF2-40B4-BE49-F238E27FC236}">
                <a16:creationId xmlns:a16="http://schemas.microsoft.com/office/drawing/2014/main" id="{02446363-23BF-426F-8210-A2A7083497E0}"/>
              </a:ext>
            </a:extLst>
          </p:cNvPr>
          <p:cNvGrpSpPr/>
          <p:nvPr/>
        </p:nvGrpSpPr>
        <p:grpSpPr>
          <a:xfrm>
            <a:off x="1493324" y="5775320"/>
            <a:ext cx="9750829" cy="760333"/>
            <a:chOff x="454195" y="1405056"/>
            <a:chExt cx="9750829" cy="760333"/>
          </a:xfrm>
        </p:grpSpPr>
        <p:sp>
          <p:nvSpPr>
            <p:cNvPr id="32" name="Rectangle 31">
              <a:extLst>
                <a:ext uri="{FF2B5EF4-FFF2-40B4-BE49-F238E27FC236}">
                  <a16:creationId xmlns:a16="http://schemas.microsoft.com/office/drawing/2014/main" id="{568DB033-6107-4AB9-8189-47D5D207B9B3}"/>
                </a:ext>
              </a:extLst>
            </p:cNvPr>
            <p:cNvSpPr/>
            <p:nvPr/>
          </p:nvSpPr>
          <p:spPr>
            <a:xfrm>
              <a:off x="467098" y="1459529"/>
              <a:ext cx="9737926" cy="705860"/>
            </a:xfrm>
            <a:prstGeom prst="rect">
              <a:avLst/>
            </a:prstGeom>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spcFirstLastPara="0" vert="horz" wrap="square" lIns="315869" tIns="40640" rIns="40640" bIns="40640" numCol="1" spcCol="1270" anchor="ctr" anchorCtr="0">
              <a:noAutofit/>
            </a:bodyPr>
            <a:lstStyle/>
            <a:p>
              <a:endParaRPr lang="en-SG" sz="160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500E331A-DEB2-42C6-84B9-4B5F1DE1940E}"/>
                </a:ext>
              </a:extLst>
            </p:cNvPr>
            <p:cNvSpPr txBox="1"/>
            <p:nvPr/>
          </p:nvSpPr>
          <p:spPr>
            <a:xfrm>
              <a:off x="454195" y="1405056"/>
              <a:ext cx="9737926" cy="705860"/>
            </a:xfrm>
            <a:prstGeom prst="rect">
              <a:avLst/>
            </a:prstGeom>
            <a:solidFill>
              <a:srgbClr val="FFFFFF">
                <a:hueOff val="0"/>
                <a:satOff val="0"/>
                <a:lumOff val="0"/>
                <a:alphaOff val="0"/>
              </a:srgbClr>
            </a:solidFill>
            <a:ln w="25400"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spcFirstLastPara="0" vert="horz" wrap="square" lIns="315869" tIns="40640" rIns="40640" bIns="40640" numCol="1" spcCol="1270" anchor="ctr" anchorCtr="0">
              <a:noAutofit/>
            </a:bodyPr>
            <a:lstStyle>
              <a:defPPr>
                <a:defRPr lang="en-US"/>
              </a:defPPr>
              <a:lvl1pPr>
                <a:defRPr sz="1600" b="0" i="0" u="none">
                  <a:solidFill>
                    <a:schemeClr val="tx2"/>
                  </a:solidFill>
                  <a:latin typeface="Arial" panose="020B0604020202020204" pitchFamily="34" charset="0"/>
                  <a:cs typeface="Arial" panose="020B0604020202020204" pitchFamily="34" charset="0"/>
                </a:defRPr>
              </a:lvl1pPr>
            </a:lstStyle>
            <a:p>
              <a:r>
                <a:rPr lang="en-US" dirty="0"/>
                <a:t>California and Texas seem to have the lowest risk and the highest possible return for investors. </a:t>
              </a:r>
            </a:p>
          </p:txBody>
        </p:sp>
      </p:grpSp>
      <p:sp>
        <p:nvSpPr>
          <p:cNvPr id="34" name="Oval 33">
            <a:extLst>
              <a:ext uri="{FF2B5EF4-FFF2-40B4-BE49-F238E27FC236}">
                <a16:creationId xmlns:a16="http://schemas.microsoft.com/office/drawing/2014/main" id="{3F2E99F9-B652-4CB4-90D0-C88AAF43DDA5}"/>
              </a:ext>
            </a:extLst>
          </p:cNvPr>
          <p:cNvSpPr/>
          <p:nvPr/>
        </p:nvSpPr>
        <p:spPr>
          <a:xfrm>
            <a:off x="913012" y="5693999"/>
            <a:ext cx="882325" cy="882325"/>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p:spPr>
      </p:sp>
      <p:pic>
        <p:nvPicPr>
          <p:cNvPr id="35" name="Graphic 34" descr="Earth Globe Europe-Africa">
            <a:extLst>
              <a:ext uri="{FF2B5EF4-FFF2-40B4-BE49-F238E27FC236}">
                <a16:creationId xmlns:a16="http://schemas.microsoft.com/office/drawing/2014/main" id="{9C58643E-D799-47FD-9E4E-6E3A227883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750" y="325270"/>
            <a:ext cx="629681" cy="629681"/>
          </a:xfrm>
          <a:prstGeom prst="rect">
            <a:avLst/>
          </a:prstGeom>
        </p:spPr>
      </p:pic>
      <p:pic>
        <p:nvPicPr>
          <p:cNvPr id="4" name="Audio 3">
            <a:hlinkClick r:id="" action="ppaction://media"/>
            <a:extLst>
              <a:ext uri="{FF2B5EF4-FFF2-40B4-BE49-F238E27FC236}">
                <a16:creationId xmlns:a16="http://schemas.microsoft.com/office/drawing/2014/main" id="{A19ABE5D-D036-442C-90A1-A0A8493466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98275" y="6264275"/>
            <a:ext cx="406400" cy="406400"/>
          </a:xfrm>
          <a:prstGeom prst="rect">
            <a:avLst/>
          </a:prstGeom>
        </p:spPr>
      </p:pic>
      <p:pic>
        <p:nvPicPr>
          <p:cNvPr id="5" name="Picture 4">
            <a:extLst>
              <a:ext uri="{FF2B5EF4-FFF2-40B4-BE49-F238E27FC236}">
                <a16:creationId xmlns:a16="http://schemas.microsoft.com/office/drawing/2014/main" id="{C03BEC6D-8085-4A99-AA79-AEFD1832B3A0}"/>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8800"/>
                    </a14:imgEffect>
                  </a14:imgLayer>
                </a14:imgProps>
              </a:ext>
            </a:extLst>
          </a:blip>
          <a:stretch>
            <a:fillRect/>
          </a:stretch>
        </p:blipFill>
        <p:spPr>
          <a:xfrm>
            <a:off x="5169697" y="992091"/>
            <a:ext cx="5985001" cy="355458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69F1A45-0B01-48C5-AFDA-B2AB1907BE9E}"/>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8800"/>
                    </a14:imgEffect>
                  </a14:imgLayer>
                </a14:imgProps>
              </a:ext>
            </a:extLst>
          </a:blip>
          <a:stretch>
            <a:fillRect/>
          </a:stretch>
        </p:blipFill>
        <p:spPr>
          <a:xfrm>
            <a:off x="100402" y="998996"/>
            <a:ext cx="5048509" cy="35408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2238594"/>
      </p:ext>
    </p:extLst>
  </p:cSld>
  <p:clrMapOvr>
    <a:masterClrMapping/>
  </p:clrMapOvr>
  <mc:AlternateContent xmlns:mc="http://schemas.openxmlformats.org/markup-compatibility/2006" xmlns:p14="http://schemas.microsoft.com/office/powerpoint/2010/main">
    <mc:Choice Requires="p14">
      <p:transition spd="slow" p14:dur="2000" advTm="8366"/>
    </mc:Choice>
    <mc:Fallback xmlns="">
      <p:transition spd="slow" advTm="8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2E0DD4-EAF0-438F-85E0-152A6E82C758}"/>
              </a:ext>
              <a:ext uri="{C183D7F6-B498-43B3-948B-1728B52AA6E4}">
                <adec:decorative xmlns:adec="http://schemas.microsoft.com/office/drawing/2017/decorative" val="1"/>
              </a:ext>
            </a:extLst>
          </p:cNvPr>
          <p:cNvSpPr/>
          <p:nvPr/>
        </p:nvSpPr>
        <p:spPr>
          <a:xfrm>
            <a:off x="753314" y="225285"/>
            <a:ext cx="3761234" cy="746432"/>
          </a:xfrm>
          <a:prstGeom prst="rect">
            <a:avLst/>
          </a:prstGeom>
          <a:gradFill flip="none" rotWithShape="1">
            <a:gsLst>
              <a:gs pos="60000">
                <a:srgbClr val="F59F26"/>
              </a:gs>
              <a:gs pos="0">
                <a:srgbClr val="DBDBD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Segoe UI Light"/>
            </a:endParaRPr>
          </a:p>
        </p:txBody>
      </p:sp>
      <p:sp>
        <p:nvSpPr>
          <p:cNvPr id="17" name="Oval 16">
            <a:extLst>
              <a:ext uri="{FF2B5EF4-FFF2-40B4-BE49-F238E27FC236}">
                <a16:creationId xmlns:a16="http://schemas.microsoft.com/office/drawing/2014/main" id="{CE5094FF-ABA7-4278-8775-2DF06B70D8C3}"/>
              </a:ext>
              <a:ext uri="{C183D7F6-B498-43B3-948B-1728B52AA6E4}">
                <adec:decorative xmlns:adec="http://schemas.microsoft.com/office/drawing/2017/decorative" val="1"/>
              </a:ext>
            </a:extLst>
          </p:cNvPr>
          <p:cNvSpPr/>
          <p:nvPr/>
        </p:nvSpPr>
        <p:spPr>
          <a:xfrm>
            <a:off x="213041" y="235855"/>
            <a:ext cx="746432" cy="746432"/>
          </a:xfrm>
          <a:prstGeom prst="ellipse">
            <a:avLst/>
          </a:prstGeom>
          <a:solidFill>
            <a:srgbClr val="F59F26"/>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Segoe UI Light"/>
            </a:endParaRPr>
          </a:p>
        </p:txBody>
      </p:sp>
      <p:sp>
        <p:nvSpPr>
          <p:cNvPr id="22" name="TextBox 21">
            <a:extLst>
              <a:ext uri="{FF2B5EF4-FFF2-40B4-BE49-F238E27FC236}">
                <a16:creationId xmlns:a16="http://schemas.microsoft.com/office/drawing/2014/main" id="{353EC3D9-EFCC-4469-BE64-515F8A905C16}"/>
              </a:ext>
            </a:extLst>
          </p:cNvPr>
          <p:cNvSpPr txBox="1"/>
          <p:nvPr/>
        </p:nvSpPr>
        <p:spPr>
          <a:xfrm>
            <a:off x="988899" y="387824"/>
            <a:ext cx="3888835" cy="369332"/>
          </a:xfrm>
          <a:prstGeom prst="rect">
            <a:avLst/>
          </a:prstGeom>
          <a:noFill/>
        </p:spPr>
        <p:txBody>
          <a:bodyPr wrap="square" lIns="0" tIns="0" rIns="0" bIns="0" rtlCol="0">
            <a:spAutoFit/>
          </a:bodyPr>
          <a:lstStyle/>
          <a:p>
            <a:pPr lvl="0"/>
            <a:r>
              <a:rPr lang="en-US" sz="2400" dirty="0">
                <a:solidFill>
                  <a:prstClr val="white"/>
                </a:solidFill>
                <a:latin typeface="Rockwell Extra Bold" panose="02060903040505020403" pitchFamily="18" charset="0"/>
              </a:rPr>
              <a:t>INCOME</a:t>
            </a:r>
          </a:p>
        </p:txBody>
      </p:sp>
      <p:graphicFrame>
        <p:nvGraphicFramePr>
          <p:cNvPr id="41" name="Diagram 40">
            <a:extLst>
              <a:ext uri="{FF2B5EF4-FFF2-40B4-BE49-F238E27FC236}">
                <a16:creationId xmlns:a16="http://schemas.microsoft.com/office/drawing/2014/main" id="{FAA46D71-B9F5-4F49-BCC2-7E851B65BE97}"/>
              </a:ext>
            </a:extLst>
          </p:cNvPr>
          <p:cNvGraphicFramePr/>
          <p:nvPr>
            <p:extLst>
              <p:ext uri="{D42A27DB-BD31-4B8C-83A1-F6EECF244321}">
                <p14:modId xmlns:p14="http://schemas.microsoft.com/office/powerpoint/2010/main" val="352600544"/>
              </p:ext>
            </p:extLst>
          </p:nvPr>
        </p:nvGraphicFramePr>
        <p:xfrm>
          <a:off x="684314" y="4258499"/>
          <a:ext cx="11214886" cy="26813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Graphic 13" descr="Coins">
            <a:extLst>
              <a:ext uri="{FF2B5EF4-FFF2-40B4-BE49-F238E27FC236}">
                <a16:creationId xmlns:a16="http://schemas.microsoft.com/office/drawing/2014/main" id="{8BD98E41-3A6B-4464-8689-D0504EA5EE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4230" y="367588"/>
            <a:ext cx="482966" cy="482966"/>
          </a:xfrm>
          <a:prstGeom prst="rect">
            <a:avLst/>
          </a:prstGeom>
        </p:spPr>
      </p:pic>
      <p:pic>
        <p:nvPicPr>
          <p:cNvPr id="6" name="Audio 5">
            <a:hlinkClick r:id="" action="ppaction://media"/>
            <a:extLst>
              <a:ext uri="{FF2B5EF4-FFF2-40B4-BE49-F238E27FC236}">
                <a16:creationId xmlns:a16="http://schemas.microsoft.com/office/drawing/2014/main" id="{0951D677-88F3-4534-A4E1-39F76A7FB53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98275" y="6264275"/>
            <a:ext cx="406400" cy="406400"/>
          </a:xfrm>
          <a:prstGeom prst="rect">
            <a:avLst/>
          </a:prstGeom>
        </p:spPr>
      </p:pic>
      <p:pic>
        <p:nvPicPr>
          <p:cNvPr id="2" name="Picture 1">
            <a:extLst>
              <a:ext uri="{FF2B5EF4-FFF2-40B4-BE49-F238E27FC236}">
                <a16:creationId xmlns:a16="http://schemas.microsoft.com/office/drawing/2014/main" id="{8936AFEE-26F0-45CB-9293-CE328A9EA398}"/>
              </a:ext>
            </a:extLst>
          </p:cNvPr>
          <p:cNvPicPr>
            <a:picLocks noChangeAspect="1"/>
          </p:cNvPicPr>
          <p:nvPr/>
        </p:nvPicPr>
        <p:blipFill>
          <a:blip r:embed="rId12">
            <a:extLst>
              <a:ext uri="{BEBA8EAE-BF5A-486C-A8C5-ECC9F3942E4B}">
                <a14:imgProps xmlns:a14="http://schemas.microsoft.com/office/drawing/2010/main">
                  <a14:imgLayer r:embed="rId13">
                    <a14:imgEffect>
                      <a14:colorTemperature colorTemp="8800"/>
                    </a14:imgEffect>
                  </a14:imgLayer>
                </a14:imgProps>
              </a:ext>
            </a:extLst>
          </a:blip>
          <a:stretch>
            <a:fillRect/>
          </a:stretch>
        </p:blipFill>
        <p:spPr>
          <a:xfrm>
            <a:off x="1603200" y="1134257"/>
            <a:ext cx="7768799" cy="33388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8112018"/>
      </p:ext>
    </p:extLst>
  </p:cSld>
  <p:clrMapOvr>
    <a:masterClrMapping/>
  </p:clrMapOvr>
  <mc:AlternateContent xmlns:mc="http://schemas.openxmlformats.org/markup-compatibility/2006" xmlns:p14="http://schemas.microsoft.com/office/powerpoint/2010/main">
    <mc:Choice Requires="p14">
      <p:transition spd="slow" p14:dur="2000" advTm="9368"/>
    </mc:Choice>
    <mc:Fallback xmlns="">
      <p:transition spd="slow" advTm="9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Vertical Text Placeholder 5">
            <a:extLst>
              <a:ext uri="{FF2B5EF4-FFF2-40B4-BE49-F238E27FC236}">
                <a16:creationId xmlns:a16="http://schemas.microsoft.com/office/drawing/2014/main" id="{E4F37213-A8C6-4864-8215-CA4B77ABEEE3}"/>
              </a:ext>
            </a:extLst>
          </p:cNvPr>
          <p:cNvSpPr>
            <a:spLocks noGrp="1"/>
          </p:cNvSpPr>
          <p:nvPr>
            <p:ph type="body" orient="vert" idx="1"/>
          </p:nvPr>
        </p:nvSpPr>
        <p:spPr/>
        <p:txBody>
          <a:bodyPr/>
          <a:lstStyle/>
          <a:p>
            <a:endParaRPr lang="en-SG"/>
          </a:p>
        </p:txBody>
      </p:sp>
      <p:sp>
        <p:nvSpPr>
          <p:cNvPr id="9" name="Title 8" hidden="1">
            <a:extLst>
              <a:ext uri="{FF2B5EF4-FFF2-40B4-BE49-F238E27FC236}">
                <a16:creationId xmlns:a16="http://schemas.microsoft.com/office/drawing/2014/main" id="{9FDB6406-0CDB-4213-A1B6-DE47D953FED3}"/>
              </a:ext>
            </a:extLst>
          </p:cNvPr>
          <p:cNvSpPr>
            <a:spLocks noGrp="1"/>
          </p:cNvSpPr>
          <p:nvPr>
            <p:ph type="title"/>
          </p:nvPr>
        </p:nvSpPr>
        <p:spPr/>
        <p:txBody>
          <a:bodyPr/>
          <a:lstStyle/>
          <a:p>
            <a:r>
              <a:rPr lang="en-US" dirty="0"/>
              <a:t>Project analysis slide 3</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2"/>
            <a:ext cx="11734800" cy="15511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b="1" dirty="0">
              <a:solidFill>
                <a:srgbClr val="00B0F0"/>
              </a:solidFill>
            </a:endParaRPr>
          </a:p>
          <a:p>
            <a:pPr algn="ctr"/>
            <a:r>
              <a:rPr lang="en-US" sz="2800" b="1" dirty="0">
                <a:solidFill>
                  <a:srgbClr val="00B0F0"/>
                </a:solidFill>
              </a:rPr>
              <a:t>Risk Driving Factors Analysis-Goals</a:t>
            </a:r>
          </a:p>
          <a:p>
            <a:pPr algn="ctr"/>
            <a:br>
              <a:rPr lang="en-US" sz="2800" dirty="0">
                <a:solidFill>
                  <a:srgbClr val="00B0F0"/>
                </a:solidFill>
              </a:rPr>
            </a:br>
            <a:endParaRPr lang="en-US" sz="2800" dirty="0">
              <a:solidFill>
                <a:srgbClr val="00B0F0"/>
              </a:solidFill>
            </a:endParaRPr>
          </a:p>
        </p:txBody>
      </p:sp>
      <p:sp>
        <p:nvSpPr>
          <p:cNvPr id="37" name="Trapezoid 36">
            <a:extLst>
              <a:ext uri="{FF2B5EF4-FFF2-40B4-BE49-F238E27FC236}">
                <a16:creationId xmlns:a16="http://schemas.microsoft.com/office/drawing/2014/main" id="{C6E00B6D-F223-4779-A68E-E8860635ADF0}"/>
              </a:ext>
              <a:ext uri="{C183D7F6-B498-43B3-948B-1728B52AA6E4}">
                <adec:decorative xmlns:adec="http://schemas.microsoft.com/office/drawing/2017/decorative" val="1"/>
              </a:ext>
            </a:extLst>
          </p:cNvPr>
          <p:cNvSpPr/>
          <p:nvPr/>
        </p:nvSpPr>
        <p:spPr>
          <a:xfrm rot="5400000">
            <a:off x="-756803" y="2771949"/>
            <a:ext cx="4336142" cy="2044685"/>
          </a:xfrm>
          <a:prstGeom prst="trapezoi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rapezoid 37">
            <a:extLst>
              <a:ext uri="{FF2B5EF4-FFF2-40B4-BE49-F238E27FC236}">
                <a16:creationId xmlns:a16="http://schemas.microsoft.com/office/drawing/2014/main" id="{011D47AA-3E90-42A8-A3CA-0E443AC29504}"/>
              </a:ext>
              <a:ext uri="{C183D7F6-B498-43B3-948B-1728B52AA6E4}">
                <adec:decorative xmlns:adec="http://schemas.microsoft.com/office/drawing/2017/decorative" val="1"/>
              </a:ext>
            </a:extLst>
          </p:cNvPr>
          <p:cNvSpPr/>
          <p:nvPr/>
        </p:nvSpPr>
        <p:spPr>
          <a:xfrm rot="5400000">
            <a:off x="831872" y="2704673"/>
            <a:ext cx="4336142" cy="2044685"/>
          </a:xfrm>
          <a:prstGeom prst="trapezoi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rapezoid 38">
            <a:extLst>
              <a:ext uri="{FF2B5EF4-FFF2-40B4-BE49-F238E27FC236}">
                <a16:creationId xmlns:a16="http://schemas.microsoft.com/office/drawing/2014/main" id="{91A7A225-1A3F-46CD-8AE0-67BD47C28E61}"/>
              </a:ext>
              <a:ext uri="{C183D7F6-B498-43B3-948B-1728B52AA6E4}">
                <adec:decorative xmlns:adec="http://schemas.microsoft.com/office/drawing/2017/decorative" val="1"/>
              </a:ext>
            </a:extLst>
          </p:cNvPr>
          <p:cNvSpPr/>
          <p:nvPr/>
        </p:nvSpPr>
        <p:spPr>
          <a:xfrm rot="5400000">
            <a:off x="2243129" y="2673363"/>
            <a:ext cx="4336142" cy="2044685"/>
          </a:xfrm>
          <a:prstGeom prst="trapezoi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rapezoid 40">
            <a:extLst>
              <a:ext uri="{FF2B5EF4-FFF2-40B4-BE49-F238E27FC236}">
                <a16:creationId xmlns:a16="http://schemas.microsoft.com/office/drawing/2014/main" id="{59C728E2-FDB8-458F-B9A8-52FC25C4F256}"/>
              </a:ext>
              <a:ext uri="{C183D7F6-B498-43B3-948B-1728B52AA6E4}">
                <adec:decorative xmlns:adec="http://schemas.microsoft.com/office/drawing/2017/decorative" val="1"/>
              </a:ext>
            </a:extLst>
          </p:cNvPr>
          <p:cNvSpPr/>
          <p:nvPr/>
        </p:nvSpPr>
        <p:spPr>
          <a:xfrm rot="5400000">
            <a:off x="3866127" y="2838129"/>
            <a:ext cx="4336142" cy="2044685"/>
          </a:xfrm>
          <a:prstGeom prst="trapezoi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DE23D70F-268B-4F07-824E-205E7405B439}"/>
              </a:ext>
            </a:extLst>
          </p:cNvPr>
          <p:cNvSpPr/>
          <p:nvPr/>
        </p:nvSpPr>
        <p:spPr>
          <a:xfrm>
            <a:off x="386400" y="2025000"/>
            <a:ext cx="1174731" cy="246221"/>
          </a:xfrm>
          <a:prstGeom prst="rect">
            <a:avLst/>
          </a:prstGeom>
        </p:spPr>
        <p:txBody>
          <a:bodyPr wrap="square" lIns="0" tIns="0" rIns="0" bIns="0">
            <a:spAutoFit/>
          </a:bodyPr>
          <a:lstStyle/>
          <a:p>
            <a:pPr algn="ctr"/>
            <a:r>
              <a:rPr lang="en-US" sz="1600" b="1" dirty="0">
                <a:solidFill>
                  <a:schemeClr val="bg1"/>
                </a:solidFill>
                <a:latin typeface="Algerian" panose="04020705040A02060702" pitchFamily="82" charset="0"/>
              </a:rPr>
              <a:t>GRADE</a:t>
            </a:r>
          </a:p>
        </p:txBody>
      </p:sp>
      <p:sp>
        <p:nvSpPr>
          <p:cNvPr id="50" name="Rectangle 49">
            <a:extLst>
              <a:ext uri="{FF2B5EF4-FFF2-40B4-BE49-F238E27FC236}">
                <a16:creationId xmlns:a16="http://schemas.microsoft.com/office/drawing/2014/main" id="{C6705569-D1EA-4226-904E-D8C215C5B842}"/>
              </a:ext>
            </a:extLst>
          </p:cNvPr>
          <p:cNvSpPr/>
          <p:nvPr/>
        </p:nvSpPr>
        <p:spPr>
          <a:xfrm>
            <a:off x="3381600" y="1953321"/>
            <a:ext cx="1371600" cy="492443"/>
          </a:xfrm>
          <a:prstGeom prst="rect">
            <a:avLst/>
          </a:prstGeom>
        </p:spPr>
        <p:txBody>
          <a:bodyPr wrap="square" lIns="0" tIns="0" rIns="0" bIns="0">
            <a:spAutoFit/>
          </a:bodyPr>
          <a:lstStyle/>
          <a:p>
            <a:pPr algn="ctr"/>
            <a:r>
              <a:rPr lang="en-US" sz="1600" b="1" dirty="0">
                <a:solidFill>
                  <a:schemeClr val="bg1"/>
                </a:solidFill>
                <a:latin typeface="Algerian" panose="04020705040A02060702" pitchFamily="82" charset="0"/>
              </a:rPr>
              <a:t>HOME</a:t>
            </a:r>
            <a:r>
              <a:rPr lang="en-US" sz="1600" b="1" dirty="0">
                <a:solidFill>
                  <a:schemeClr val="bg1"/>
                </a:solidFill>
              </a:rPr>
              <a:t> </a:t>
            </a:r>
            <a:r>
              <a:rPr lang="en-US" sz="1600" b="1" dirty="0">
                <a:solidFill>
                  <a:schemeClr val="bg1"/>
                </a:solidFill>
                <a:latin typeface="Algerian" panose="04020705040A02060702" pitchFamily="82" charset="0"/>
              </a:rPr>
              <a:t>OWNERSHIP</a:t>
            </a:r>
          </a:p>
        </p:txBody>
      </p:sp>
      <p:sp>
        <p:nvSpPr>
          <p:cNvPr id="55" name="Rectangle 54">
            <a:extLst>
              <a:ext uri="{FF2B5EF4-FFF2-40B4-BE49-F238E27FC236}">
                <a16:creationId xmlns:a16="http://schemas.microsoft.com/office/drawing/2014/main" id="{D52DDCE0-5DD0-423A-8BBA-197652EAA15C}"/>
              </a:ext>
            </a:extLst>
          </p:cNvPr>
          <p:cNvSpPr/>
          <p:nvPr/>
        </p:nvSpPr>
        <p:spPr>
          <a:xfrm>
            <a:off x="7577000" y="2886562"/>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7" name="Rectangle 56">
            <a:extLst>
              <a:ext uri="{FF2B5EF4-FFF2-40B4-BE49-F238E27FC236}">
                <a16:creationId xmlns:a16="http://schemas.microsoft.com/office/drawing/2014/main" id="{22233894-FF32-425D-A04A-46B7B7B7ABC5}"/>
              </a:ext>
            </a:extLst>
          </p:cNvPr>
          <p:cNvSpPr/>
          <p:nvPr/>
        </p:nvSpPr>
        <p:spPr>
          <a:xfrm>
            <a:off x="567736" y="2531638"/>
            <a:ext cx="1326962" cy="846386"/>
          </a:xfrm>
          <a:prstGeom prst="rect">
            <a:avLst/>
          </a:prstGeom>
        </p:spPr>
        <p:txBody>
          <a:bodyPr wrap="square" lIns="0" tIns="0" rIns="0" bIns="0" anchor="t">
            <a:spAutoFit/>
          </a:bodyPr>
          <a:lstStyle/>
          <a:p>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customers with a grade of "C" were more likely to default on the loan.</a:t>
            </a:r>
            <a:endParaRPr lang="en-SG" sz="11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8" name="Rectangle 57">
            <a:extLst>
              <a:ext uri="{FF2B5EF4-FFF2-40B4-BE49-F238E27FC236}">
                <a16:creationId xmlns:a16="http://schemas.microsoft.com/office/drawing/2014/main" id="{0B672EE6-2D07-4B78-8BF5-C25E76E51999}"/>
              </a:ext>
            </a:extLst>
          </p:cNvPr>
          <p:cNvSpPr/>
          <p:nvPr/>
        </p:nvSpPr>
        <p:spPr>
          <a:xfrm>
            <a:off x="3486228" y="2531639"/>
            <a:ext cx="1381936" cy="1523494"/>
          </a:xfrm>
          <a:prstGeom prst="rect">
            <a:avLst/>
          </a:prstGeom>
        </p:spPr>
        <p:txBody>
          <a:bodyPr wrap="square" lIns="0" tIns="0" rIns="0" bIns="0" anchor="t">
            <a:spAutoFit/>
          </a:bodyPr>
          <a:lstStyle/>
          <a:p>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Rent was the variable from the home ownership column that used the highest amount borrowed within loans that were considered to be bad.</a:t>
            </a:r>
            <a:endParaRPr lang="en-SG" sz="11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9" name="Rectangle 58">
            <a:extLst>
              <a:ext uri="{FF2B5EF4-FFF2-40B4-BE49-F238E27FC236}">
                <a16:creationId xmlns:a16="http://schemas.microsoft.com/office/drawing/2014/main" id="{7D924F1D-CAF7-4BF6-BF6D-80A590FBFB46}"/>
              </a:ext>
            </a:extLst>
          </p:cNvPr>
          <p:cNvSpPr/>
          <p:nvPr/>
        </p:nvSpPr>
        <p:spPr>
          <a:xfrm>
            <a:off x="5213179" y="2695000"/>
            <a:ext cx="1091868" cy="1184940"/>
          </a:xfrm>
          <a:prstGeom prst="rect">
            <a:avLst/>
          </a:prstGeom>
        </p:spPr>
        <p:txBody>
          <a:bodyPr wrap="square" lIns="0" tIns="0" rIns="0" bIns="0" anchor="t">
            <a:spAutoFit/>
          </a:bodyPr>
          <a:lstStyle/>
          <a:p>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The default rate in non verified category is slightly more than verified category.</a:t>
            </a:r>
            <a:endParaRPr lang="en-SG" sz="11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0" name="Rectangle 59">
            <a:extLst>
              <a:ext uri="{FF2B5EF4-FFF2-40B4-BE49-F238E27FC236}">
                <a16:creationId xmlns:a16="http://schemas.microsoft.com/office/drawing/2014/main" id="{30405F97-FED9-4777-B59C-652CA1B16A6C}"/>
              </a:ext>
            </a:extLst>
          </p:cNvPr>
          <p:cNvSpPr/>
          <p:nvPr/>
        </p:nvSpPr>
        <p:spPr>
          <a:xfrm>
            <a:off x="7386779" y="3653605"/>
            <a:ext cx="1752042" cy="1443793"/>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grpSp>
        <p:nvGrpSpPr>
          <p:cNvPr id="61" name="Group 60" descr="Icon of abacus. ">
            <a:extLst>
              <a:ext uri="{FF2B5EF4-FFF2-40B4-BE49-F238E27FC236}">
                <a16:creationId xmlns:a16="http://schemas.microsoft.com/office/drawing/2014/main" id="{7AB0AFEF-E0D3-4821-B074-5958155F6F89}"/>
              </a:ext>
            </a:extLst>
          </p:cNvPr>
          <p:cNvGrpSpPr/>
          <p:nvPr/>
        </p:nvGrpSpPr>
        <p:grpSpPr>
          <a:xfrm>
            <a:off x="8071579" y="2296120"/>
            <a:ext cx="382447" cy="382447"/>
            <a:chOff x="877888" y="771525"/>
            <a:chExt cx="287338" cy="287338"/>
          </a:xfrm>
          <a:solidFill>
            <a:schemeClr val="bg1"/>
          </a:solidFill>
        </p:grpSpPr>
        <p:sp>
          <p:nvSpPr>
            <p:cNvPr id="62" name="Freeform 324">
              <a:extLst>
                <a:ext uri="{FF2B5EF4-FFF2-40B4-BE49-F238E27FC236}">
                  <a16:creationId xmlns:a16="http://schemas.microsoft.com/office/drawing/2014/main" id="{ECBDB4BA-0A02-4809-9F1A-F17B4ACA2226}"/>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25">
              <a:extLst>
                <a:ext uri="{FF2B5EF4-FFF2-40B4-BE49-F238E27FC236}">
                  <a16:creationId xmlns:a16="http://schemas.microsoft.com/office/drawing/2014/main" id="{3C3A60EC-BC50-4901-AFB8-0D6C95FD1C6B}"/>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326">
              <a:extLst>
                <a:ext uri="{FF2B5EF4-FFF2-40B4-BE49-F238E27FC236}">
                  <a16:creationId xmlns:a16="http://schemas.microsoft.com/office/drawing/2014/main" id="{005415B9-2096-44B8-8572-E96FEE92D938}"/>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327">
              <a:extLst>
                <a:ext uri="{FF2B5EF4-FFF2-40B4-BE49-F238E27FC236}">
                  <a16:creationId xmlns:a16="http://schemas.microsoft.com/office/drawing/2014/main" id="{686D6817-1611-4E9B-B0EE-412E648FA534}"/>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6" name="Freeform 2319" descr="Icon of leaf. ">
            <a:extLst>
              <a:ext uri="{FF2B5EF4-FFF2-40B4-BE49-F238E27FC236}">
                <a16:creationId xmlns:a16="http://schemas.microsoft.com/office/drawing/2014/main" id="{A1F0FAFA-24C5-49BC-9B61-A0CBEC1DADCC}"/>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Trapezoid 73">
            <a:extLst>
              <a:ext uri="{FF2B5EF4-FFF2-40B4-BE49-F238E27FC236}">
                <a16:creationId xmlns:a16="http://schemas.microsoft.com/office/drawing/2014/main" id="{3F193B21-CF10-4477-8746-28AD76F65BED}"/>
              </a:ext>
              <a:ext uri="{C183D7F6-B498-43B3-948B-1728B52AA6E4}">
                <adec:decorative xmlns:adec="http://schemas.microsoft.com/office/drawing/2017/decorative" val="1"/>
              </a:ext>
            </a:extLst>
          </p:cNvPr>
          <p:cNvSpPr/>
          <p:nvPr/>
        </p:nvSpPr>
        <p:spPr>
          <a:xfrm rot="5400000">
            <a:off x="5334182" y="2778578"/>
            <a:ext cx="4336142" cy="2044685"/>
          </a:xfrm>
          <a:prstGeom prst="trapezoi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rapezoid 74">
            <a:extLst>
              <a:ext uri="{FF2B5EF4-FFF2-40B4-BE49-F238E27FC236}">
                <a16:creationId xmlns:a16="http://schemas.microsoft.com/office/drawing/2014/main" id="{2348B75E-191E-470F-A43F-4E366DDCBBDA}"/>
              </a:ext>
              <a:ext uri="{C183D7F6-B498-43B3-948B-1728B52AA6E4}">
                <adec:decorative xmlns:adec="http://schemas.microsoft.com/office/drawing/2017/decorative" val="1"/>
              </a:ext>
            </a:extLst>
          </p:cNvPr>
          <p:cNvSpPr/>
          <p:nvPr/>
        </p:nvSpPr>
        <p:spPr>
          <a:xfrm rot="5400000">
            <a:off x="6675359" y="2785206"/>
            <a:ext cx="4336142" cy="2044685"/>
          </a:xfrm>
          <a:prstGeom prst="trapezoi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rapezoid 75">
            <a:extLst>
              <a:ext uri="{FF2B5EF4-FFF2-40B4-BE49-F238E27FC236}">
                <a16:creationId xmlns:a16="http://schemas.microsoft.com/office/drawing/2014/main" id="{65CA890D-AE30-402F-AAF7-FC0CBD971D2E}"/>
              </a:ext>
              <a:ext uri="{C183D7F6-B498-43B3-948B-1728B52AA6E4}">
                <adec:decorative xmlns:adec="http://schemas.microsoft.com/office/drawing/2017/decorative" val="1"/>
              </a:ext>
            </a:extLst>
          </p:cNvPr>
          <p:cNvSpPr/>
          <p:nvPr/>
        </p:nvSpPr>
        <p:spPr>
          <a:xfrm rot="5400000">
            <a:off x="8323687" y="2785205"/>
            <a:ext cx="4336142" cy="2044685"/>
          </a:xfrm>
          <a:prstGeom prst="trapezoi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D003DC76-B6B2-4398-A492-683721A87F2C}"/>
              </a:ext>
            </a:extLst>
          </p:cNvPr>
          <p:cNvSpPr/>
          <p:nvPr/>
        </p:nvSpPr>
        <p:spPr>
          <a:xfrm>
            <a:off x="6575786" y="2115168"/>
            <a:ext cx="1174731" cy="492443"/>
          </a:xfrm>
          <a:prstGeom prst="rect">
            <a:avLst/>
          </a:prstGeom>
        </p:spPr>
        <p:txBody>
          <a:bodyPr wrap="square" lIns="0" tIns="0" rIns="0" bIns="0">
            <a:spAutoFit/>
          </a:bodyPr>
          <a:lstStyle/>
          <a:p>
            <a:pPr algn="ctr"/>
            <a:r>
              <a:rPr lang="en-US" sz="1600" b="1" dirty="0">
                <a:solidFill>
                  <a:schemeClr val="bg1"/>
                </a:solidFill>
                <a:latin typeface="Algerian" panose="04020705040A02060702" pitchFamily="82" charset="0"/>
              </a:rPr>
              <a:t>PURPOSE</a:t>
            </a:r>
            <a:r>
              <a:rPr lang="en-US" sz="1600" b="1" dirty="0">
                <a:solidFill>
                  <a:schemeClr val="bg1"/>
                </a:solidFill>
              </a:rPr>
              <a:t> </a:t>
            </a:r>
            <a:r>
              <a:rPr lang="en-US" sz="1600" b="1" dirty="0">
                <a:solidFill>
                  <a:schemeClr val="bg1"/>
                </a:solidFill>
                <a:latin typeface="Algerian" panose="04020705040A02060702" pitchFamily="82" charset="0"/>
              </a:rPr>
              <a:t>OF</a:t>
            </a:r>
            <a:r>
              <a:rPr lang="en-US" sz="1600" b="1" dirty="0">
                <a:solidFill>
                  <a:schemeClr val="bg1"/>
                </a:solidFill>
              </a:rPr>
              <a:t> </a:t>
            </a:r>
            <a:r>
              <a:rPr lang="en-US" sz="1600" b="1" dirty="0">
                <a:solidFill>
                  <a:schemeClr val="bg1"/>
                </a:solidFill>
                <a:latin typeface="Algerian" panose="04020705040A02060702" pitchFamily="82" charset="0"/>
              </a:rPr>
              <a:t>LOAN</a:t>
            </a:r>
          </a:p>
        </p:txBody>
      </p:sp>
      <p:sp>
        <p:nvSpPr>
          <p:cNvPr id="82" name="Rectangle 81">
            <a:extLst>
              <a:ext uri="{FF2B5EF4-FFF2-40B4-BE49-F238E27FC236}">
                <a16:creationId xmlns:a16="http://schemas.microsoft.com/office/drawing/2014/main" id="{05857F83-11DD-47D1-9E1B-1AEDED8E14DE}"/>
              </a:ext>
            </a:extLst>
          </p:cNvPr>
          <p:cNvSpPr/>
          <p:nvPr/>
        </p:nvSpPr>
        <p:spPr>
          <a:xfrm>
            <a:off x="9694869" y="2025000"/>
            <a:ext cx="1174731" cy="492443"/>
          </a:xfrm>
          <a:prstGeom prst="rect">
            <a:avLst/>
          </a:prstGeom>
        </p:spPr>
        <p:txBody>
          <a:bodyPr wrap="square" lIns="0" tIns="0" rIns="0" bIns="0">
            <a:spAutoFit/>
          </a:bodyPr>
          <a:lstStyle/>
          <a:p>
            <a:pPr algn="ctr"/>
            <a:r>
              <a:rPr lang="en-US" sz="1600" b="1" dirty="0">
                <a:solidFill>
                  <a:schemeClr val="bg1"/>
                </a:solidFill>
                <a:latin typeface="Algerian" panose="04020705040A02060702" pitchFamily="82" charset="0"/>
              </a:rPr>
              <a:t>INCOME</a:t>
            </a:r>
            <a:r>
              <a:rPr lang="en-US" sz="1600" b="1" dirty="0">
                <a:solidFill>
                  <a:schemeClr val="bg1"/>
                </a:solidFill>
              </a:rPr>
              <a:t> </a:t>
            </a:r>
            <a:r>
              <a:rPr lang="en-US" sz="1600" b="1" dirty="0">
                <a:solidFill>
                  <a:schemeClr val="bg1"/>
                </a:solidFill>
                <a:latin typeface="Algerian" panose="04020705040A02060702" pitchFamily="82" charset="0"/>
              </a:rPr>
              <a:t>CATEGORY</a:t>
            </a:r>
          </a:p>
        </p:txBody>
      </p:sp>
      <p:sp>
        <p:nvSpPr>
          <p:cNvPr id="83" name="Rectangle 82">
            <a:extLst>
              <a:ext uri="{FF2B5EF4-FFF2-40B4-BE49-F238E27FC236}">
                <a16:creationId xmlns:a16="http://schemas.microsoft.com/office/drawing/2014/main" id="{A4C5FB0E-924D-4B4F-BBA8-C18047215828}"/>
              </a:ext>
            </a:extLst>
          </p:cNvPr>
          <p:cNvSpPr/>
          <p:nvPr/>
        </p:nvSpPr>
        <p:spPr>
          <a:xfrm>
            <a:off x="7923564" y="1995741"/>
            <a:ext cx="1174731" cy="492443"/>
          </a:xfrm>
          <a:prstGeom prst="rect">
            <a:avLst/>
          </a:prstGeom>
        </p:spPr>
        <p:txBody>
          <a:bodyPr wrap="square" lIns="0" tIns="0" rIns="0" bIns="0">
            <a:spAutoFit/>
          </a:bodyPr>
          <a:lstStyle/>
          <a:p>
            <a:pPr algn="ctr"/>
            <a:r>
              <a:rPr lang="en-US" sz="1600" b="1" dirty="0">
                <a:solidFill>
                  <a:schemeClr val="bg1"/>
                </a:solidFill>
                <a:latin typeface="Algerian" panose="04020705040A02060702" pitchFamily="82" charset="0"/>
              </a:rPr>
              <a:t>STATE</a:t>
            </a:r>
            <a:r>
              <a:rPr lang="en-US" sz="1600" b="1" dirty="0">
                <a:solidFill>
                  <a:schemeClr val="bg1"/>
                </a:solidFill>
              </a:rPr>
              <a:t> </a:t>
            </a:r>
            <a:r>
              <a:rPr lang="en-US" sz="1600" b="1" dirty="0">
                <a:solidFill>
                  <a:schemeClr val="bg1"/>
                </a:solidFill>
                <a:latin typeface="Algerian" panose="04020705040A02060702" pitchFamily="82" charset="0"/>
              </a:rPr>
              <a:t>WISE</a:t>
            </a:r>
            <a:r>
              <a:rPr lang="en-US" sz="1600" b="1" dirty="0">
                <a:solidFill>
                  <a:schemeClr val="bg1"/>
                </a:solidFill>
              </a:rPr>
              <a:t> </a:t>
            </a:r>
            <a:r>
              <a:rPr lang="en-US" sz="1600" b="1" dirty="0">
                <a:solidFill>
                  <a:schemeClr val="bg1"/>
                </a:solidFill>
                <a:latin typeface="Algerian" panose="04020705040A02060702" pitchFamily="82" charset="0"/>
              </a:rPr>
              <a:t>LOAN</a:t>
            </a:r>
            <a:r>
              <a:rPr lang="en-US" sz="1600" b="1" dirty="0">
                <a:solidFill>
                  <a:schemeClr val="bg1"/>
                </a:solidFill>
              </a:rPr>
              <a:t> </a:t>
            </a:r>
          </a:p>
        </p:txBody>
      </p:sp>
      <p:sp>
        <p:nvSpPr>
          <p:cNvPr id="84" name="Rectangle 83">
            <a:extLst>
              <a:ext uri="{FF2B5EF4-FFF2-40B4-BE49-F238E27FC236}">
                <a16:creationId xmlns:a16="http://schemas.microsoft.com/office/drawing/2014/main" id="{657BBEDC-E3C0-4F42-ACB4-DA0701A76AE1}"/>
              </a:ext>
            </a:extLst>
          </p:cNvPr>
          <p:cNvSpPr/>
          <p:nvPr/>
        </p:nvSpPr>
        <p:spPr>
          <a:xfrm>
            <a:off x="5063695" y="2076432"/>
            <a:ext cx="1372951" cy="523220"/>
          </a:xfrm>
          <a:prstGeom prst="rect">
            <a:avLst/>
          </a:prstGeom>
        </p:spPr>
        <p:txBody>
          <a:bodyPr wrap="square" lIns="0" tIns="0" rIns="0" bIns="0">
            <a:spAutoFit/>
          </a:bodyPr>
          <a:lstStyle/>
          <a:p>
            <a:pPr algn="ctr"/>
            <a:r>
              <a:rPr lang="en-US" sz="1600" b="1" dirty="0">
                <a:solidFill>
                  <a:schemeClr val="bg1"/>
                </a:solidFill>
                <a:latin typeface="Algerian" panose="04020705040A02060702" pitchFamily="82" charset="0"/>
              </a:rPr>
              <a:t>VERIFICATION</a:t>
            </a:r>
            <a:r>
              <a:rPr lang="en-US" b="1" dirty="0">
                <a:solidFill>
                  <a:schemeClr val="bg1"/>
                </a:solidFill>
              </a:rPr>
              <a:t> </a:t>
            </a:r>
            <a:r>
              <a:rPr lang="en-US" sz="1600" b="1" dirty="0">
                <a:solidFill>
                  <a:schemeClr val="bg1"/>
                </a:solidFill>
                <a:latin typeface="Algerian" panose="04020705040A02060702" pitchFamily="82" charset="0"/>
              </a:rPr>
              <a:t>STATUS</a:t>
            </a:r>
          </a:p>
        </p:txBody>
      </p:sp>
      <p:sp>
        <p:nvSpPr>
          <p:cNvPr id="85" name="Rectangle 84">
            <a:extLst>
              <a:ext uri="{FF2B5EF4-FFF2-40B4-BE49-F238E27FC236}">
                <a16:creationId xmlns:a16="http://schemas.microsoft.com/office/drawing/2014/main" id="{28505F09-34CA-4602-9CC0-0157D43BD806}"/>
              </a:ext>
            </a:extLst>
          </p:cNvPr>
          <p:cNvSpPr/>
          <p:nvPr/>
        </p:nvSpPr>
        <p:spPr>
          <a:xfrm>
            <a:off x="6555236" y="2754128"/>
            <a:ext cx="1174731" cy="1015663"/>
          </a:xfrm>
          <a:prstGeom prst="rect">
            <a:avLst/>
          </a:prstGeom>
        </p:spPr>
        <p:txBody>
          <a:bodyPr wrap="square" lIns="0" tIns="0" rIns="0" bIns="0" anchor="t">
            <a:spAutoFit/>
          </a:bodyPr>
          <a:lstStyle/>
          <a:p>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The reason that clients applied the most for a loan was to consolidate debt.</a:t>
            </a:r>
            <a:endParaRPr lang="en-SG" dirty="0"/>
          </a:p>
        </p:txBody>
      </p:sp>
      <p:sp>
        <p:nvSpPr>
          <p:cNvPr id="86" name="Rectangle 85">
            <a:extLst>
              <a:ext uri="{FF2B5EF4-FFF2-40B4-BE49-F238E27FC236}">
                <a16:creationId xmlns:a16="http://schemas.microsoft.com/office/drawing/2014/main" id="{B794EE57-F497-4FAC-B97A-56DDE8521CA7}"/>
              </a:ext>
            </a:extLst>
          </p:cNvPr>
          <p:cNvSpPr/>
          <p:nvPr/>
        </p:nvSpPr>
        <p:spPr>
          <a:xfrm>
            <a:off x="7922523" y="2493000"/>
            <a:ext cx="1587418" cy="846386"/>
          </a:xfrm>
          <a:prstGeom prst="rect">
            <a:avLst/>
          </a:prstGeom>
        </p:spPr>
        <p:txBody>
          <a:bodyPr wrap="square" lIns="0" tIns="0" rIns="0" bIns="0" anchor="t">
            <a:spAutoFit/>
          </a:bodyPr>
          <a:lstStyle/>
          <a:p>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California and Texas seem to have the lowest risk and the highest possible return for investors. </a:t>
            </a:r>
            <a:endParaRPr lang="en-SG" sz="11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7" name="Rectangle 86">
            <a:extLst>
              <a:ext uri="{FF2B5EF4-FFF2-40B4-BE49-F238E27FC236}">
                <a16:creationId xmlns:a16="http://schemas.microsoft.com/office/drawing/2014/main" id="{2F46E7BD-3DBB-4ECD-94A1-E876A27875EC}"/>
              </a:ext>
            </a:extLst>
          </p:cNvPr>
          <p:cNvSpPr/>
          <p:nvPr/>
        </p:nvSpPr>
        <p:spPr>
          <a:xfrm>
            <a:off x="9867046" y="2757463"/>
            <a:ext cx="1564153" cy="1523494"/>
          </a:xfrm>
          <a:prstGeom prst="rect">
            <a:avLst/>
          </a:prstGeom>
        </p:spPr>
        <p:txBody>
          <a:bodyPr wrap="square" lIns="0" tIns="0" rIns="0" bIns="0" anchor="t">
            <a:spAutoFit/>
          </a:bodyPr>
          <a:lstStyle/>
          <a:p>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Borrowers that made part of the high income category took higher loan amounts than people from low and medium income categories. Lower Income has higher Default rate.</a:t>
            </a:r>
            <a:endParaRPr lang="en-SG" dirty="0"/>
          </a:p>
        </p:txBody>
      </p:sp>
      <p:sp>
        <p:nvSpPr>
          <p:cNvPr id="88" name="Rectangle 87">
            <a:extLst>
              <a:ext uri="{FF2B5EF4-FFF2-40B4-BE49-F238E27FC236}">
                <a16:creationId xmlns:a16="http://schemas.microsoft.com/office/drawing/2014/main" id="{19071B11-A2BA-47BE-A8F2-48E45B80B4D5}"/>
              </a:ext>
            </a:extLst>
          </p:cNvPr>
          <p:cNvSpPr/>
          <p:nvPr/>
        </p:nvSpPr>
        <p:spPr>
          <a:xfrm>
            <a:off x="2163705" y="1953321"/>
            <a:ext cx="1174731" cy="246221"/>
          </a:xfrm>
          <a:prstGeom prst="rect">
            <a:avLst/>
          </a:prstGeom>
        </p:spPr>
        <p:txBody>
          <a:bodyPr wrap="square" lIns="0" tIns="0" rIns="0" bIns="0">
            <a:spAutoFit/>
          </a:bodyPr>
          <a:lstStyle/>
          <a:p>
            <a:pPr algn="ctr"/>
            <a:r>
              <a:rPr lang="en-US" sz="1600" b="1" dirty="0">
                <a:solidFill>
                  <a:schemeClr val="bg1"/>
                </a:solidFill>
                <a:latin typeface="Algerian" panose="04020705040A02060702" pitchFamily="82" charset="0"/>
              </a:rPr>
              <a:t>Loan</a:t>
            </a:r>
            <a:r>
              <a:rPr lang="en-US" sz="1600" b="1" dirty="0">
                <a:solidFill>
                  <a:schemeClr val="bg1"/>
                </a:solidFill>
              </a:rPr>
              <a:t> </a:t>
            </a:r>
            <a:r>
              <a:rPr lang="en-US" sz="1600" b="1" dirty="0">
                <a:solidFill>
                  <a:schemeClr val="bg1"/>
                </a:solidFill>
                <a:latin typeface="Algerian" panose="04020705040A02060702" pitchFamily="82" charset="0"/>
              </a:rPr>
              <a:t>Term</a:t>
            </a:r>
          </a:p>
        </p:txBody>
      </p:sp>
      <p:sp>
        <p:nvSpPr>
          <p:cNvPr id="92" name="Rectangle 91">
            <a:extLst>
              <a:ext uri="{FF2B5EF4-FFF2-40B4-BE49-F238E27FC236}">
                <a16:creationId xmlns:a16="http://schemas.microsoft.com/office/drawing/2014/main" id="{553F7249-5490-4DF8-AE2D-4DAEF41BFBBF}"/>
              </a:ext>
            </a:extLst>
          </p:cNvPr>
          <p:cNvSpPr/>
          <p:nvPr/>
        </p:nvSpPr>
        <p:spPr>
          <a:xfrm>
            <a:off x="2040423" y="2322653"/>
            <a:ext cx="1184542" cy="1354217"/>
          </a:xfrm>
          <a:prstGeom prst="rect">
            <a:avLst/>
          </a:prstGeom>
        </p:spPr>
        <p:txBody>
          <a:bodyPr wrap="square" lIns="0" tIns="0" rIns="0" bIns="0" anchor="t">
            <a:spAutoFit/>
          </a:bodyPr>
          <a:lstStyle/>
          <a:p>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The percentage of default in case of loans with 36 months term is lower as compared to the loans with 60 months term.</a:t>
            </a:r>
            <a:endParaRPr lang="en-SG" sz="11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0" name="Audio 9">
            <a:hlinkClick r:id="" action="ppaction://media"/>
            <a:extLst>
              <a:ext uri="{FF2B5EF4-FFF2-40B4-BE49-F238E27FC236}">
                <a16:creationId xmlns:a16="http://schemas.microsoft.com/office/drawing/2014/main" id="{3BE34F6A-97C7-4ADB-84C5-AFCD9898DFB8}"/>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598275" y="6264275"/>
            <a:ext cx="406400" cy="406400"/>
          </a:xfrm>
          <a:prstGeom prst="rect">
            <a:avLst/>
          </a:prstGeom>
        </p:spPr>
      </p:pic>
    </p:spTree>
    <p:extLst>
      <p:ext uri="{BB962C8B-B14F-4D97-AF65-F5344CB8AC3E}">
        <p14:creationId xmlns:p14="http://schemas.microsoft.com/office/powerpoint/2010/main" val="822569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423"/>
    </mc:Choice>
    <mc:Fallback xmlns="">
      <p:transition spd="slow" advTm="5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p:nvPr>
        </p:nvSpPr>
        <p:spPr/>
        <p:txBody>
          <a:bodyPr/>
          <a:lstStyle/>
          <a:p>
            <a:r>
              <a:rPr lang="en-US" dirty="0"/>
              <a:t>Project analysis slide 3</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3"/>
            <a:ext cx="11015400" cy="13849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effectLst>
                  <a:glow rad="101600">
                    <a:schemeClr val="tx2"/>
                  </a:glow>
                </a:effectLst>
              </a:rPr>
              <a:t>Risk</a:t>
            </a:r>
            <a:r>
              <a:rPr lang="en-US" sz="2800" b="1" dirty="0">
                <a:solidFill>
                  <a:srgbClr val="00B0F0"/>
                </a:solidFill>
              </a:rPr>
              <a:t> </a:t>
            </a:r>
            <a:r>
              <a:rPr lang="en-US" dirty="0">
                <a:solidFill>
                  <a:schemeClr val="bg1"/>
                </a:solidFill>
                <a:effectLst>
                  <a:glow rad="101600">
                    <a:schemeClr val="tx2"/>
                  </a:glow>
                </a:effectLst>
              </a:rPr>
              <a:t>Driving</a:t>
            </a:r>
            <a:r>
              <a:rPr lang="en-US" sz="2800" b="1" dirty="0">
                <a:solidFill>
                  <a:srgbClr val="00B0F0"/>
                </a:solidFill>
              </a:rPr>
              <a:t> </a:t>
            </a:r>
            <a:r>
              <a:rPr lang="en-US" dirty="0">
                <a:solidFill>
                  <a:schemeClr val="bg1"/>
                </a:solidFill>
                <a:effectLst>
                  <a:glow rad="101600">
                    <a:schemeClr val="tx2"/>
                  </a:glow>
                </a:effectLst>
              </a:rPr>
              <a:t>Factors</a:t>
            </a:r>
            <a:r>
              <a:rPr lang="en-US" sz="2800" b="1" dirty="0">
                <a:solidFill>
                  <a:srgbClr val="00B0F0"/>
                </a:solidFill>
              </a:rPr>
              <a:t> -- </a:t>
            </a:r>
            <a:r>
              <a:rPr lang="en-US" dirty="0">
                <a:solidFill>
                  <a:schemeClr val="bg1"/>
                </a:solidFill>
                <a:effectLst>
                  <a:glow rad="101600">
                    <a:schemeClr val="tx2"/>
                  </a:glow>
                </a:effectLst>
              </a:rPr>
              <a:t>Actions</a:t>
            </a:r>
          </a:p>
          <a:p>
            <a:pPr algn="ctr"/>
            <a:br>
              <a:rPr lang="en-US" sz="2800" dirty="0">
                <a:solidFill>
                  <a:srgbClr val="00B0F0"/>
                </a:solidFill>
              </a:rPr>
            </a:br>
            <a:endParaRPr lang="en-US" sz="2800" dirty="0">
              <a:solidFill>
                <a:srgbClr val="00B0F0"/>
              </a:solidFill>
            </a:endParaRPr>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756803" y="2771949"/>
            <a:ext cx="4336142" cy="2044685"/>
          </a:xfrm>
          <a:prstGeom prst="trapezoi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831872" y="2704672"/>
            <a:ext cx="4336142" cy="2044685"/>
          </a:xfrm>
          <a:prstGeom prst="trapezoi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2243129" y="2673363"/>
            <a:ext cx="4336142" cy="2044685"/>
          </a:xfrm>
          <a:prstGeom prst="trapezoi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3866127" y="2838129"/>
            <a:ext cx="4336142" cy="2044685"/>
          </a:xfrm>
          <a:prstGeom prst="trapezoi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386400" y="2025000"/>
            <a:ext cx="1174731" cy="246221"/>
          </a:xfrm>
          <a:prstGeom prst="rect">
            <a:avLst/>
          </a:prstGeom>
        </p:spPr>
        <p:txBody>
          <a:bodyPr wrap="square" lIns="0" tIns="0" rIns="0" bIns="0">
            <a:spAutoFit/>
          </a:bodyPr>
          <a:lstStyle/>
          <a:p>
            <a:pPr algn="ctr"/>
            <a:r>
              <a:rPr lang="en-US" sz="1600" b="1" dirty="0">
                <a:solidFill>
                  <a:schemeClr val="bg1"/>
                </a:solidFill>
                <a:latin typeface="Algerian" panose="04020705040A02060702" pitchFamily="82" charset="0"/>
              </a:rPr>
              <a:t>GRADE</a:t>
            </a:r>
          </a:p>
        </p:txBody>
      </p:sp>
      <p:sp>
        <p:nvSpPr>
          <p:cNvPr id="47" name="Rectangle 46">
            <a:extLst>
              <a:ext uri="{FF2B5EF4-FFF2-40B4-BE49-F238E27FC236}">
                <a16:creationId xmlns:a16="http://schemas.microsoft.com/office/drawing/2014/main" id="{1751D31D-3535-411D-8BAC-95CCC90AB185}"/>
              </a:ext>
            </a:extLst>
          </p:cNvPr>
          <p:cNvSpPr/>
          <p:nvPr/>
        </p:nvSpPr>
        <p:spPr>
          <a:xfrm>
            <a:off x="3381600" y="1953321"/>
            <a:ext cx="1371600" cy="492443"/>
          </a:xfrm>
          <a:prstGeom prst="rect">
            <a:avLst/>
          </a:prstGeom>
        </p:spPr>
        <p:txBody>
          <a:bodyPr wrap="square" lIns="0" tIns="0" rIns="0" bIns="0">
            <a:spAutoFit/>
          </a:bodyPr>
          <a:lstStyle/>
          <a:p>
            <a:pPr algn="ctr"/>
            <a:r>
              <a:rPr lang="en-US" sz="1600" b="1" dirty="0">
                <a:solidFill>
                  <a:schemeClr val="bg1"/>
                </a:solidFill>
                <a:latin typeface="Algerian" panose="04020705040A02060702" pitchFamily="82" charset="0"/>
              </a:rPr>
              <a:t>HOME</a:t>
            </a:r>
            <a:r>
              <a:rPr lang="en-US" sz="1600" b="1" dirty="0">
                <a:solidFill>
                  <a:schemeClr val="bg1"/>
                </a:solidFill>
              </a:rPr>
              <a:t> </a:t>
            </a:r>
            <a:r>
              <a:rPr lang="en-US" sz="1600" b="1" dirty="0">
                <a:solidFill>
                  <a:schemeClr val="bg1"/>
                </a:solidFill>
                <a:latin typeface="Algerian" panose="04020705040A02060702" pitchFamily="82" charset="0"/>
              </a:rPr>
              <a:t>OWNERSHIP</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2"/>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567736" y="2531639"/>
            <a:ext cx="1397186" cy="3216265"/>
          </a:xfrm>
          <a:prstGeom prst="rect">
            <a:avLst/>
          </a:prstGeom>
        </p:spPr>
        <p:txBody>
          <a:bodyPr wrap="square" lIns="0" tIns="0" rIns="0" bIns="0" anchor="t">
            <a:spAutoFit/>
          </a:bodyPr>
          <a:lstStyle/>
          <a:p>
            <a:pPr marL="171450" lvl="0" indent="-171450">
              <a:buFont typeface="Wingdings" panose="05000000000000000000" pitchFamily="2" charset="2"/>
              <a:buChar char="Ø"/>
            </a:pPr>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While funding the loan the credit score grade should be given necessary priority as  the risk of default increases from Grade A Grade G . This is because interest rate increase from A-G.</a:t>
            </a:r>
          </a:p>
          <a:p>
            <a:pPr marL="171450" indent="-171450">
              <a:buFont typeface="Wingdings" panose="05000000000000000000" pitchFamily="2" charset="2"/>
              <a:buChar char="Ø"/>
            </a:pPr>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Typically after grade C ,verification must be </a:t>
            </a:r>
            <a:r>
              <a:rPr lang="en-SG" sz="1100" b="1" dirty="0">
                <a:solidFill>
                  <a:schemeClr val="bg1"/>
                </a:solidFill>
                <a:latin typeface="Tahoma" panose="020B0604030504040204" pitchFamily="34" charset="0"/>
                <a:ea typeface="Tahoma" panose="020B0604030504040204" pitchFamily="34" charset="0"/>
                <a:cs typeface="Tahoma" panose="020B0604030504040204" pitchFamily="34" charset="0"/>
              </a:rPr>
              <a:t>obligatory.</a:t>
            </a:r>
          </a:p>
          <a:p>
            <a:pPr marL="171450" lvl="0" indent="-171450">
              <a:buFont typeface="Wingdings" panose="05000000000000000000" pitchFamily="2" charset="2"/>
              <a:buChar char="Ø"/>
            </a:pPr>
            <a:endPar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2" name="Rectangle 51">
            <a:extLst>
              <a:ext uri="{FF2B5EF4-FFF2-40B4-BE49-F238E27FC236}">
                <a16:creationId xmlns:a16="http://schemas.microsoft.com/office/drawing/2014/main" id="{A8534162-B6E2-4579-9DAD-AD8DE07459BC}"/>
              </a:ext>
            </a:extLst>
          </p:cNvPr>
          <p:cNvSpPr/>
          <p:nvPr/>
        </p:nvSpPr>
        <p:spPr>
          <a:xfrm>
            <a:off x="3486228" y="2531639"/>
            <a:ext cx="1381936" cy="2652970"/>
          </a:xfrm>
          <a:prstGeom prst="rect">
            <a:avLst/>
          </a:prstGeom>
        </p:spPr>
        <p:txBody>
          <a:bodyPr wrap="square" lIns="0" tIns="0" rIns="0" bIns="0" anchor="t">
            <a:spAutoFit/>
          </a:bodyPr>
          <a:lstStyle/>
          <a:p>
            <a:pPr marL="171450" indent="-171450" algn="ctr">
              <a:lnSpc>
                <a:spcPts val="1900"/>
              </a:lnSpc>
              <a:buFont typeface="Wingdings" panose="05000000000000000000" pitchFamily="2" charset="2"/>
              <a:buChar char="Ø"/>
            </a:pPr>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 People who have a Rent and mortgage are more likely to go for default.</a:t>
            </a:r>
          </a:p>
          <a:p>
            <a:pPr marL="171450" indent="-171450" algn="ctr">
              <a:lnSpc>
                <a:spcPts val="1900"/>
              </a:lnSpc>
              <a:buFont typeface="Wingdings" panose="05000000000000000000" pitchFamily="2" charset="2"/>
              <a:buChar char="Ø"/>
            </a:pPr>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 So a mere verification should be done on credit risk grade. </a:t>
            </a:r>
          </a:p>
          <a:p>
            <a:pPr marL="171450" indent="-171450" algn="ctr">
              <a:lnSpc>
                <a:spcPts val="1900"/>
              </a:lnSpc>
              <a:buFont typeface="Wingdings" panose="05000000000000000000" pitchFamily="2" charset="2"/>
              <a:buChar char="Ø"/>
            </a:pPr>
            <a:endParaRPr lang="en-US" sz="1100" b="1" dirty="0">
              <a:solidFill>
                <a:schemeClr val="bg1"/>
              </a:solidFill>
              <a:cs typeface="Segoe UI" panose="020B0502040204020203" pitchFamily="34" charset="0"/>
            </a:endParaRPr>
          </a:p>
        </p:txBody>
      </p:sp>
      <p:sp>
        <p:nvSpPr>
          <p:cNvPr id="53" name="Rectangle 52">
            <a:extLst>
              <a:ext uri="{FF2B5EF4-FFF2-40B4-BE49-F238E27FC236}">
                <a16:creationId xmlns:a16="http://schemas.microsoft.com/office/drawing/2014/main" id="{E1535E1C-6EBC-45D8-BCE1-D5B947A61FB6}"/>
              </a:ext>
            </a:extLst>
          </p:cNvPr>
          <p:cNvSpPr/>
          <p:nvPr/>
        </p:nvSpPr>
        <p:spPr>
          <a:xfrm>
            <a:off x="5212962" y="3009670"/>
            <a:ext cx="1091868" cy="1354217"/>
          </a:xfrm>
          <a:prstGeom prst="rect">
            <a:avLst/>
          </a:prstGeom>
        </p:spPr>
        <p:txBody>
          <a:bodyPr wrap="square" lIns="0" tIns="0" rIns="0" bIns="0" anchor="t">
            <a:spAutoFit/>
          </a:bodyPr>
          <a:lstStyle/>
          <a:p>
            <a:pPr marL="171450" lvl="0" indent="-171450">
              <a:buFont typeface="Wingdings" panose="05000000000000000000" pitchFamily="2" charset="2"/>
              <a:buChar char="Ø"/>
            </a:pPr>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Before allotting the loans the verification of the borrower must be </a:t>
            </a:r>
            <a:r>
              <a:rPr lang="en-SG" sz="1100" b="1" dirty="0">
                <a:solidFill>
                  <a:schemeClr val="bg1"/>
                </a:solidFill>
                <a:latin typeface="Tahoma" panose="020B0604030504040204" pitchFamily="34" charset="0"/>
                <a:ea typeface="Tahoma" panose="020B0604030504040204" pitchFamily="34" charset="0"/>
                <a:cs typeface="Tahoma" panose="020B0604030504040204" pitchFamily="34" charset="0"/>
              </a:rPr>
              <a:t>obligatory.</a:t>
            </a:r>
            <a:endPar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5"/>
            <a:ext cx="1752042" cy="1443793"/>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9" y="2296120"/>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Trapezoid 39">
            <a:extLst>
              <a:ext uri="{FF2B5EF4-FFF2-40B4-BE49-F238E27FC236}">
                <a16:creationId xmlns:a16="http://schemas.microsoft.com/office/drawing/2014/main" id="{0A80BA9C-47C4-4B6B-A6DC-C4810932D5D5}"/>
              </a:ext>
              <a:ext uri="{C183D7F6-B498-43B3-948B-1728B52AA6E4}">
                <adec:decorative xmlns:adec="http://schemas.microsoft.com/office/drawing/2017/decorative" val="1"/>
              </a:ext>
            </a:extLst>
          </p:cNvPr>
          <p:cNvSpPr/>
          <p:nvPr/>
        </p:nvSpPr>
        <p:spPr>
          <a:xfrm rot="5400000">
            <a:off x="5334182" y="2778578"/>
            <a:ext cx="4336142" cy="2044685"/>
          </a:xfrm>
          <a:prstGeom prst="trapezoi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rapezoid 41">
            <a:extLst>
              <a:ext uri="{FF2B5EF4-FFF2-40B4-BE49-F238E27FC236}">
                <a16:creationId xmlns:a16="http://schemas.microsoft.com/office/drawing/2014/main" id="{82B32E94-CE9D-419C-9921-18CC291A4F64}"/>
              </a:ext>
              <a:ext uri="{C183D7F6-B498-43B3-948B-1728B52AA6E4}">
                <adec:decorative xmlns:adec="http://schemas.microsoft.com/office/drawing/2017/decorative" val="1"/>
              </a:ext>
            </a:extLst>
          </p:cNvPr>
          <p:cNvSpPr/>
          <p:nvPr/>
        </p:nvSpPr>
        <p:spPr>
          <a:xfrm rot="5400000">
            <a:off x="6675359" y="2785206"/>
            <a:ext cx="4336142" cy="2044685"/>
          </a:xfrm>
          <a:prstGeom prst="trapezoi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rapezoid 72">
            <a:extLst>
              <a:ext uri="{FF2B5EF4-FFF2-40B4-BE49-F238E27FC236}">
                <a16:creationId xmlns:a16="http://schemas.microsoft.com/office/drawing/2014/main" id="{0158008A-40A8-451A-ACF7-4AF2BF120CD7}"/>
              </a:ext>
              <a:ext uri="{C183D7F6-B498-43B3-948B-1728B52AA6E4}">
                <adec:decorative xmlns:adec="http://schemas.microsoft.com/office/drawing/2017/decorative" val="1"/>
              </a:ext>
            </a:extLst>
          </p:cNvPr>
          <p:cNvSpPr/>
          <p:nvPr/>
        </p:nvSpPr>
        <p:spPr>
          <a:xfrm rot="5400000">
            <a:off x="8323687" y="2785205"/>
            <a:ext cx="4336142" cy="2044685"/>
          </a:xfrm>
          <a:prstGeom prst="trapezoi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E7579B73-0C79-4308-9234-D69EA662FF7F}"/>
              </a:ext>
            </a:extLst>
          </p:cNvPr>
          <p:cNvSpPr/>
          <p:nvPr/>
        </p:nvSpPr>
        <p:spPr>
          <a:xfrm>
            <a:off x="6575786" y="2115168"/>
            <a:ext cx="1174731" cy="492443"/>
          </a:xfrm>
          <a:prstGeom prst="rect">
            <a:avLst/>
          </a:prstGeom>
        </p:spPr>
        <p:txBody>
          <a:bodyPr wrap="square" lIns="0" tIns="0" rIns="0" bIns="0">
            <a:spAutoFit/>
          </a:bodyPr>
          <a:lstStyle/>
          <a:p>
            <a:pPr algn="ctr"/>
            <a:r>
              <a:rPr lang="en-US" sz="1600" b="1" dirty="0">
                <a:solidFill>
                  <a:schemeClr val="bg1"/>
                </a:solidFill>
                <a:latin typeface="Algerian" panose="04020705040A02060702" pitchFamily="82" charset="0"/>
              </a:rPr>
              <a:t>PURPOSE</a:t>
            </a:r>
            <a:r>
              <a:rPr lang="en-US" sz="1600" b="1" dirty="0">
                <a:solidFill>
                  <a:schemeClr val="bg1"/>
                </a:solidFill>
              </a:rPr>
              <a:t> </a:t>
            </a:r>
            <a:r>
              <a:rPr lang="en-US" sz="1600" b="1" dirty="0">
                <a:solidFill>
                  <a:schemeClr val="bg1"/>
                </a:solidFill>
                <a:latin typeface="Algerian" panose="04020705040A02060702" pitchFamily="82" charset="0"/>
              </a:rPr>
              <a:t>OF</a:t>
            </a:r>
            <a:r>
              <a:rPr lang="en-US" sz="1600" b="1" dirty="0">
                <a:solidFill>
                  <a:schemeClr val="bg1"/>
                </a:solidFill>
              </a:rPr>
              <a:t> </a:t>
            </a:r>
            <a:r>
              <a:rPr lang="en-US" sz="1600" b="1" dirty="0">
                <a:solidFill>
                  <a:schemeClr val="bg1"/>
                </a:solidFill>
                <a:latin typeface="Algerian" panose="04020705040A02060702" pitchFamily="82" charset="0"/>
              </a:rPr>
              <a:t>LOAN</a:t>
            </a:r>
          </a:p>
        </p:txBody>
      </p:sp>
      <p:sp>
        <p:nvSpPr>
          <p:cNvPr id="78" name="Rectangle 77">
            <a:extLst>
              <a:ext uri="{FF2B5EF4-FFF2-40B4-BE49-F238E27FC236}">
                <a16:creationId xmlns:a16="http://schemas.microsoft.com/office/drawing/2014/main" id="{3935DB6E-6D49-4183-B07E-C3C53FDD84AE}"/>
              </a:ext>
            </a:extLst>
          </p:cNvPr>
          <p:cNvSpPr/>
          <p:nvPr/>
        </p:nvSpPr>
        <p:spPr>
          <a:xfrm>
            <a:off x="9694869" y="2025000"/>
            <a:ext cx="1174731" cy="492443"/>
          </a:xfrm>
          <a:prstGeom prst="rect">
            <a:avLst/>
          </a:prstGeom>
        </p:spPr>
        <p:txBody>
          <a:bodyPr wrap="square" lIns="0" tIns="0" rIns="0" bIns="0">
            <a:spAutoFit/>
          </a:bodyPr>
          <a:lstStyle/>
          <a:p>
            <a:pPr algn="ctr"/>
            <a:r>
              <a:rPr lang="en-US" sz="1600" b="1" dirty="0">
                <a:solidFill>
                  <a:schemeClr val="bg1"/>
                </a:solidFill>
                <a:latin typeface="Algerian" panose="04020705040A02060702" pitchFamily="82" charset="0"/>
              </a:rPr>
              <a:t>INCOME</a:t>
            </a:r>
            <a:r>
              <a:rPr lang="en-US" sz="1600" b="1" dirty="0">
                <a:solidFill>
                  <a:schemeClr val="bg1"/>
                </a:solidFill>
              </a:rPr>
              <a:t> </a:t>
            </a:r>
            <a:r>
              <a:rPr lang="en-US" sz="1600" b="1" dirty="0">
                <a:solidFill>
                  <a:schemeClr val="bg1"/>
                </a:solidFill>
                <a:latin typeface="Algerian" panose="04020705040A02060702" pitchFamily="82" charset="0"/>
              </a:rPr>
              <a:t>CATEGORY</a:t>
            </a:r>
          </a:p>
        </p:txBody>
      </p:sp>
      <p:sp>
        <p:nvSpPr>
          <p:cNvPr id="79" name="Rectangle 78">
            <a:extLst>
              <a:ext uri="{FF2B5EF4-FFF2-40B4-BE49-F238E27FC236}">
                <a16:creationId xmlns:a16="http://schemas.microsoft.com/office/drawing/2014/main" id="{0912C623-91ED-490B-A40F-D8CC40F00394}"/>
              </a:ext>
            </a:extLst>
          </p:cNvPr>
          <p:cNvSpPr/>
          <p:nvPr/>
        </p:nvSpPr>
        <p:spPr>
          <a:xfrm>
            <a:off x="7923564" y="1995741"/>
            <a:ext cx="1174731" cy="492443"/>
          </a:xfrm>
          <a:prstGeom prst="rect">
            <a:avLst/>
          </a:prstGeom>
        </p:spPr>
        <p:txBody>
          <a:bodyPr wrap="square" lIns="0" tIns="0" rIns="0" bIns="0">
            <a:spAutoFit/>
          </a:bodyPr>
          <a:lstStyle/>
          <a:p>
            <a:pPr algn="ctr"/>
            <a:r>
              <a:rPr lang="en-US" sz="1600" b="1" dirty="0">
                <a:solidFill>
                  <a:schemeClr val="bg1"/>
                </a:solidFill>
                <a:latin typeface="Algerian" panose="04020705040A02060702" pitchFamily="82" charset="0"/>
              </a:rPr>
              <a:t>STATE</a:t>
            </a:r>
            <a:r>
              <a:rPr lang="en-US" sz="1600" b="1" dirty="0">
                <a:solidFill>
                  <a:schemeClr val="bg1"/>
                </a:solidFill>
              </a:rPr>
              <a:t> </a:t>
            </a:r>
            <a:r>
              <a:rPr lang="en-US" sz="1600" b="1" dirty="0">
                <a:solidFill>
                  <a:schemeClr val="bg1"/>
                </a:solidFill>
                <a:latin typeface="Algerian" panose="04020705040A02060702" pitchFamily="82" charset="0"/>
              </a:rPr>
              <a:t>WISE</a:t>
            </a:r>
            <a:r>
              <a:rPr lang="en-US" sz="1600" b="1" dirty="0">
                <a:solidFill>
                  <a:schemeClr val="bg1"/>
                </a:solidFill>
              </a:rPr>
              <a:t> </a:t>
            </a:r>
            <a:r>
              <a:rPr lang="en-US" sz="1600" b="1" dirty="0">
                <a:solidFill>
                  <a:schemeClr val="bg1"/>
                </a:solidFill>
                <a:latin typeface="Algerian" panose="04020705040A02060702" pitchFamily="82" charset="0"/>
              </a:rPr>
              <a:t>LOAN</a:t>
            </a:r>
            <a:r>
              <a:rPr lang="en-US" sz="1600" b="1" dirty="0">
                <a:solidFill>
                  <a:schemeClr val="bg1"/>
                </a:solidFill>
              </a:rPr>
              <a:t> </a:t>
            </a:r>
          </a:p>
        </p:txBody>
      </p:sp>
      <p:sp>
        <p:nvSpPr>
          <p:cNvPr id="80" name="Rectangle 79">
            <a:extLst>
              <a:ext uri="{FF2B5EF4-FFF2-40B4-BE49-F238E27FC236}">
                <a16:creationId xmlns:a16="http://schemas.microsoft.com/office/drawing/2014/main" id="{1D52439B-5389-4768-B058-F80FC72101C8}"/>
              </a:ext>
            </a:extLst>
          </p:cNvPr>
          <p:cNvSpPr/>
          <p:nvPr/>
        </p:nvSpPr>
        <p:spPr>
          <a:xfrm>
            <a:off x="5063695" y="2076432"/>
            <a:ext cx="1372951" cy="523220"/>
          </a:xfrm>
          <a:prstGeom prst="rect">
            <a:avLst/>
          </a:prstGeom>
        </p:spPr>
        <p:txBody>
          <a:bodyPr wrap="square" lIns="0" tIns="0" rIns="0" bIns="0">
            <a:spAutoFit/>
          </a:bodyPr>
          <a:lstStyle/>
          <a:p>
            <a:pPr algn="ctr"/>
            <a:r>
              <a:rPr lang="en-US" sz="1600" b="1" dirty="0">
                <a:solidFill>
                  <a:schemeClr val="bg1"/>
                </a:solidFill>
                <a:latin typeface="Algerian" panose="04020705040A02060702" pitchFamily="82" charset="0"/>
              </a:rPr>
              <a:t>VERIFICATION</a:t>
            </a:r>
            <a:r>
              <a:rPr lang="en-US" b="1" dirty="0">
                <a:solidFill>
                  <a:schemeClr val="bg1"/>
                </a:solidFill>
              </a:rPr>
              <a:t> </a:t>
            </a:r>
            <a:r>
              <a:rPr lang="en-US" sz="1600" b="1" dirty="0">
                <a:solidFill>
                  <a:schemeClr val="bg1"/>
                </a:solidFill>
                <a:latin typeface="Algerian" panose="04020705040A02060702" pitchFamily="82" charset="0"/>
              </a:rPr>
              <a:t>STATUS</a:t>
            </a:r>
          </a:p>
        </p:txBody>
      </p:sp>
      <p:sp>
        <p:nvSpPr>
          <p:cNvPr id="89" name="Rectangle 88">
            <a:extLst>
              <a:ext uri="{FF2B5EF4-FFF2-40B4-BE49-F238E27FC236}">
                <a16:creationId xmlns:a16="http://schemas.microsoft.com/office/drawing/2014/main" id="{CEFB3C1B-0AC6-4DD1-8745-9BB903C2F4A5}"/>
              </a:ext>
            </a:extLst>
          </p:cNvPr>
          <p:cNvSpPr/>
          <p:nvPr/>
        </p:nvSpPr>
        <p:spPr>
          <a:xfrm>
            <a:off x="6555236" y="2754128"/>
            <a:ext cx="1174731" cy="2877711"/>
          </a:xfrm>
          <a:prstGeom prst="rect">
            <a:avLst/>
          </a:prstGeom>
        </p:spPr>
        <p:txBody>
          <a:bodyPr wrap="square" lIns="0" tIns="0" rIns="0" bIns="0" anchor="t">
            <a:spAutoFit/>
          </a:bodyPr>
          <a:lstStyle/>
          <a:p>
            <a:pPr marL="171450" lvl="0" indent="-171450">
              <a:buFont typeface="Wingdings" panose="05000000000000000000" pitchFamily="2" charset="2"/>
              <a:buChar char="Ø"/>
            </a:pPr>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 The default rate is high in case of debt consolidation and small business category </a:t>
            </a:r>
          </a:p>
          <a:p>
            <a:pPr marL="171450" lvl="0" indent="-171450">
              <a:buFont typeface="Wingdings" panose="05000000000000000000" pitchFamily="2" charset="2"/>
              <a:buChar char="Ø"/>
            </a:pPr>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While funding the loan the credit score grade should be given necessary priority followed by Income category</a:t>
            </a:r>
          </a:p>
        </p:txBody>
      </p:sp>
      <p:sp>
        <p:nvSpPr>
          <p:cNvPr id="90" name="Rectangle 89">
            <a:extLst>
              <a:ext uri="{FF2B5EF4-FFF2-40B4-BE49-F238E27FC236}">
                <a16:creationId xmlns:a16="http://schemas.microsoft.com/office/drawing/2014/main" id="{87140C78-A183-4F3D-BCCA-244C9D1C1424}"/>
              </a:ext>
            </a:extLst>
          </p:cNvPr>
          <p:cNvSpPr/>
          <p:nvPr/>
        </p:nvSpPr>
        <p:spPr>
          <a:xfrm>
            <a:off x="7922523" y="2493000"/>
            <a:ext cx="1587418" cy="3216265"/>
          </a:xfrm>
          <a:prstGeom prst="rect">
            <a:avLst/>
          </a:prstGeom>
        </p:spPr>
        <p:txBody>
          <a:bodyPr wrap="square" lIns="0" tIns="0" rIns="0" bIns="0" anchor="t">
            <a:spAutoFit/>
          </a:bodyPr>
          <a:lstStyle/>
          <a:p>
            <a:pPr marL="171450" lvl="0" indent="-171450">
              <a:buFont typeface="Wingdings" panose="05000000000000000000" pitchFamily="2" charset="2"/>
              <a:buChar char="Ø"/>
            </a:pPr>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California, Texas has the combination of high loan amount and low </a:t>
            </a:r>
            <a:r>
              <a:rPr lang="en-US" sz="1100" b="1" dirty="0" err="1">
                <a:solidFill>
                  <a:schemeClr val="bg1"/>
                </a:solidFill>
                <a:latin typeface="Tahoma" panose="020B0604030504040204" pitchFamily="34" charset="0"/>
                <a:ea typeface="Tahoma" panose="020B0604030504040204" pitchFamily="34" charset="0"/>
                <a:cs typeface="Tahoma" panose="020B0604030504040204" pitchFamily="34" charset="0"/>
              </a:rPr>
              <a:t>defautls</a:t>
            </a:r>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 So this areas are high profit zones.</a:t>
            </a:r>
          </a:p>
          <a:p>
            <a:pPr marL="171450" lvl="0" indent="-171450">
              <a:buFont typeface="Wingdings" panose="05000000000000000000" pitchFamily="2" charset="2"/>
              <a:buChar char="Ø"/>
            </a:pPr>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For rest of regions, care should be taken have moderate interest rate ,as approximate interest rate of 13% which is at the same level of the average interest rate for these two states (13.24%) </a:t>
            </a:r>
          </a:p>
        </p:txBody>
      </p:sp>
      <p:sp>
        <p:nvSpPr>
          <p:cNvPr id="91" name="Rectangle 90">
            <a:extLst>
              <a:ext uri="{FF2B5EF4-FFF2-40B4-BE49-F238E27FC236}">
                <a16:creationId xmlns:a16="http://schemas.microsoft.com/office/drawing/2014/main" id="{EFD42032-7ADA-4730-9653-946B0E602379}"/>
              </a:ext>
            </a:extLst>
          </p:cNvPr>
          <p:cNvSpPr/>
          <p:nvPr/>
        </p:nvSpPr>
        <p:spPr>
          <a:xfrm>
            <a:off x="9867046" y="2757463"/>
            <a:ext cx="1564153" cy="2369880"/>
          </a:xfrm>
          <a:prstGeom prst="rect">
            <a:avLst/>
          </a:prstGeom>
        </p:spPr>
        <p:txBody>
          <a:bodyPr wrap="square" lIns="0" tIns="0" rIns="0" bIns="0" anchor="t">
            <a:spAutoFit/>
          </a:bodyPr>
          <a:lstStyle/>
          <a:p>
            <a:pPr marL="171450" lvl="0" indent="-171450">
              <a:buFont typeface="Wingdings" panose="05000000000000000000" pitchFamily="2" charset="2"/>
              <a:buChar char="Ø"/>
            </a:pPr>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Borrowers with a lower income had on average higher interest rates while people with a higher annual income had lower interest rates on their loans</a:t>
            </a:r>
          </a:p>
          <a:p>
            <a:pPr marL="171450" lvl="0" indent="-171450">
              <a:buFont typeface="Wingdings" panose="05000000000000000000" pitchFamily="2" charset="2"/>
              <a:buChar char="Ø"/>
            </a:pPr>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 so charge should be taken to have intersection margin of both income and interest rate</a:t>
            </a:r>
            <a:endParaRPr lang="en-SG" sz="1100" b="1" dirty="0">
              <a:solidFill>
                <a:schemeClr val="bg1"/>
              </a:solidFill>
            </a:endParaRPr>
          </a:p>
        </p:txBody>
      </p:sp>
      <p:sp>
        <p:nvSpPr>
          <p:cNvPr id="48" name="Rectangle 47">
            <a:extLst>
              <a:ext uri="{FF2B5EF4-FFF2-40B4-BE49-F238E27FC236}">
                <a16:creationId xmlns:a16="http://schemas.microsoft.com/office/drawing/2014/main" id="{70611C51-2B0B-46BA-A933-A73411138660}"/>
              </a:ext>
            </a:extLst>
          </p:cNvPr>
          <p:cNvSpPr/>
          <p:nvPr/>
        </p:nvSpPr>
        <p:spPr>
          <a:xfrm>
            <a:off x="2163705" y="1953321"/>
            <a:ext cx="1174731" cy="246221"/>
          </a:xfrm>
          <a:prstGeom prst="rect">
            <a:avLst/>
          </a:prstGeom>
        </p:spPr>
        <p:txBody>
          <a:bodyPr wrap="square" lIns="0" tIns="0" rIns="0" bIns="0">
            <a:spAutoFit/>
          </a:bodyPr>
          <a:lstStyle/>
          <a:p>
            <a:pPr algn="ctr"/>
            <a:r>
              <a:rPr lang="en-US" sz="1600" b="1" dirty="0">
                <a:solidFill>
                  <a:schemeClr val="bg1"/>
                </a:solidFill>
                <a:latin typeface="Algerian" panose="04020705040A02060702" pitchFamily="82" charset="0"/>
              </a:rPr>
              <a:t>Loan</a:t>
            </a:r>
            <a:r>
              <a:rPr lang="en-US" sz="1600" b="1" dirty="0">
                <a:solidFill>
                  <a:schemeClr val="bg1"/>
                </a:solidFill>
              </a:rPr>
              <a:t> </a:t>
            </a:r>
            <a:r>
              <a:rPr lang="en-US" sz="1600" b="1" dirty="0">
                <a:solidFill>
                  <a:schemeClr val="bg1"/>
                </a:solidFill>
                <a:latin typeface="Algerian" panose="04020705040A02060702" pitchFamily="82" charset="0"/>
              </a:rPr>
              <a:t>Term</a:t>
            </a:r>
          </a:p>
        </p:txBody>
      </p:sp>
      <p:sp>
        <p:nvSpPr>
          <p:cNvPr id="56" name="Rectangle 55">
            <a:extLst>
              <a:ext uri="{FF2B5EF4-FFF2-40B4-BE49-F238E27FC236}">
                <a16:creationId xmlns:a16="http://schemas.microsoft.com/office/drawing/2014/main" id="{55E601E3-C36B-4D1F-A1CD-71DD9798B8C9}"/>
              </a:ext>
            </a:extLst>
          </p:cNvPr>
          <p:cNvSpPr/>
          <p:nvPr/>
        </p:nvSpPr>
        <p:spPr>
          <a:xfrm>
            <a:off x="2040423" y="2322653"/>
            <a:ext cx="1184542" cy="2891882"/>
          </a:xfrm>
          <a:prstGeom prst="rect">
            <a:avLst/>
          </a:prstGeom>
        </p:spPr>
        <p:txBody>
          <a:bodyPr wrap="square" lIns="0" tIns="0" rIns="0" bIns="0" anchor="t">
            <a:spAutoFit/>
          </a:bodyPr>
          <a:lstStyle/>
          <a:p>
            <a:pPr algn="ctr">
              <a:lnSpc>
                <a:spcPts val="1900"/>
              </a:lnSpc>
            </a:pPr>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Default rate is high on 36 months term, a preferable term with optimizing period can be proposed to overcome the barriers with suitable interest rates .</a:t>
            </a:r>
            <a:endParaRPr lang="en-SG" sz="1100"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lnSpc>
                <a:spcPts val="1900"/>
              </a:lnSpc>
            </a:pPr>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a:t>
            </a:r>
          </a:p>
        </p:txBody>
      </p:sp>
      <p:pic>
        <p:nvPicPr>
          <p:cNvPr id="6" name="Audio 5">
            <a:hlinkClick r:id="" action="ppaction://media"/>
            <a:extLst>
              <a:ext uri="{FF2B5EF4-FFF2-40B4-BE49-F238E27FC236}">
                <a16:creationId xmlns:a16="http://schemas.microsoft.com/office/drawing/2014/main" id="{6A67C037-0A8C-49BD-ADF4-6BB823E2D4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98275" y="6264275"/>
            <a:ext cx="406400" cy="406400"/>
          </a:xfrm>
          <a:prstGeom prst="rect">
            <a:avLst/>
          </a:prstGeom>
        </p:spPr>
      </p:pic>
    </p:spTree>
    <p:extLst>
      <p:ext uri="{BB962C8B-B14F-4D97-AF65-F5344CB8AC3E}">
        <p14:creationId xmlns:p14="http://schemas.microsoft.com/office/powerpoint/2010/main" val="1064182459"/>
      </p:ext>
    </p:extLst>
  </p:cSld>
  <p:clrMapOvr>
    <a:masterClrMapping/>
  </p:clrMapOvr>
  <mc:AlternateContent xmlns:mc="http://schemas.openxmlformats.org/markup-compatibility/2006" xmlns:p14="http://schemas.microsoft.com/office/powerpoint/2010/main">
    <mc:Choice Requires="p14">
      <p:transition spd="slow" p14:dur="2000" advTm="8806"/>
    </mc:Choice>
    <mc:Fallback xmlns="">
      <p:transition spd="slow" advTm="8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p:nvPr>
        </p:nvSpPr>
        <p:spPr/>
        <p:txBody>
          <a:bodyPr/>
          <a:lstStyle/>
          <a:p>
            <a:r>
              <a:rPr lang="en-US" dirty="0"/>
              <a:t>Project analysis slide 8</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2"/>
            <a:ext cx="11734800" cy="12741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effectLst>
                  <a:glow rad="101600">
                    <a:schemeClr val="tx2"/>
                  </a:glow>
                </a:effectLst>
              </a:rPr>
              <a:t>Project</a:t>
            </a:r>
            <a:r>
              <a:rPr lang="en-US" sz="2800" b="1" dirty="0">
                <a:solidFill>
                  <a:schemeClr val="tx1">
                    <a:lumMod val="75000"/>
                    <a:lumOff val="25000"/>
                  </a:schemeClr>
                </a:solidFill>
              </a:rPr>
              <a:t> </a:t>
            </a:r>
            <a:r>
              <a:rPr lang="en-US" dirty="0">
                <a:solidFill>
                  <a:schemeClr val="bg1"/>
                </a:solidFill>
                <a:effectLst>
                  <a:glow rad="101600">
                    <a:schemeClr val="tx2"/>
                  </a:glow>
                </a:effectLst>
              </a:rPr>
              <a:t>Analysis-</a:t>
            </a:r>
            <a:r>
              <a:rPr lang="en-SG" dirty="0">
                <a:solidFill>
                  <a:schemeClr val="bg1"/>
                </a:solidFill>
                <a:effectLst>
                  <a:glow rad="101600">
                    <a:schemeClr val="tx2"/>
                  </a:glow>
                </a:effectLst>
              </a:rPr>
              <a:t>Outcome</a:t>
            </a:r>
            <a:r>
              <a:rPr lang="en-SG" dirty="0"/>
              <a:t> </a:t>
            </a:r>
          </a:p>
          <a:p>
            <a:pPr algn="ct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sp>
        <p:nvSpPr>
          <p:cNvPr id="2" name="Rectangle: Rounded Corners 1">
            <a:extLst>
              <a:ext uri="{FF2B5EF4-FFF2-40B4-BE49-F238E27FC236}">
                <a16:creationId xmlns:a16="http://schemas.microsoft.com/office/drawing/2014/main" id="{3C1CAF08-13B9-48BA-A271-8CE5B568A664}"/>
              </a:ext>
            </a:extLst>
          </p:cNvPr>
          <p:cNvSpPr/>
          <p:nvPr/>
        </p:nvSpPr>
        <p:spPr>
          <a:xfrm>
            <a:off x="1230086" y="1775871"/>
            <a:ext cx="4967514" cy="6647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POSITIVE</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13716" y="1795749"/>
            <a:ext cx="4967514" cy="6647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NEGATIVE</a:t>
            </a: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rot="16200000">
            <a:off x="-106838" y="5292618"/>
            <a:ext cx="1972763" cy="664797"/>
          </a:xfrm>
          <a:prstGeom prst="roundRect">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EXTERNAL</a:t>
            </a: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rot="16200000">
            <a:off x="-106838" y="3186866"/>
            <a:ext cx="1972763" cy="664797"/>
          </a:xfrm>
          <a:prstGeom prst="roundRect">
            <a:avLst/>
          </a:prstGeom>
          <a:solidFill>
            <a:srgbClr val="F59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INTERNAL</a:t>
            </a: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adec="http://schemas.microsoft.com/office/drawing/2017/decorative" val="1"/>
              </a:ext>
            </a:extLst>
          </p:cNvPr>
          <p:cNvCxnSpPr>
            <a:cxnSpLocks/>
          </p:cNvCxnSpPr>
          <p:nvPr/>
        </p:nvCxnSpPr>
        <p:spPr>
          <a:xfrm>
            <a:off x="1385888" y="4572141"/>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adec="http://schemas.microsoft.com/office/drawing/2017/decorative" val="1"/>
              </a:ext>
            </a:extLst>
          </p:cNvPr>
          <p:cNvCxnSpPr>
            <a:cxnSpLocks/>
          </p:cNvCxnSpPr>
          <p:nvPr/>
        </p:nvCxnSpPr>
        <p:spPr>
          <a:xfrm>
            <a:off x="6255658" y="2532885"/>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1632408" y="3032780"/>
            <a:ext cx="4162870" cy="1446550"/>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2"/>
                </a:solidFill>
                <a:latin typeface="Arial" panose="020B0604020202020204" pitchFamily="34" charset="0"/>
                <a:cs typeface="Arial" panose="020B0604020202020204" pitchFamily="34" charset="0"/>
              </a:rPr>
              <a:t>Investor can predict the risk of </a:t>
            </a:r>
            <a:r>
              <a:rPr lang="en-US" sz="1400" i="1" dirty="0">
                <a:solidFill>
                  <a:schemeClr val="tx2"/>
                </a:solidFill>
                <a:latin typeface="Arial" panose="020B0604020202020204" pitchFamily="34" charset="0"/>
                <a:cs typeface="Arial" panose="020B0604020202020204" pitchFamily="34" charset="0"/>
              </a:rPr>
              <a:t>charged off</a:t>
            </a:r>
            <a:r>
              <a:rPr lang="en-US" sz="1400" dirty="0">
                <a:solidFill>
                  <a:schemeClr val="tx2"/>
                </a:solidFill>
                <a:latin typeface="Arial" panose="020B0604020202020204" pitchFamily="34" charset="0"/>
                <a:cs typeface="Arial" panose="020B0604020202020204" pitchFamily="34" charset="0"/>
              </a:rPr>
              <a:t> before lending the money to a borrower</a:t>
            </a:r>
          </a:p>
          <a:p>
            <a:pPr marL="171450" indent="-171450">
              <a:spcBef>
                <a:spcPts val="1200"/>
              </a:spcBef>
              <a:buClr>
                <a:schemeClr val="tx2"/>
              </a:buClr>
              <a:buFont typeface="Segoe UI Light" panose="020B0502040204020203" pitchFamily="34" charset="0"/>
              <a:buChar char="›"/>
            </a:pPr>
            <a:r>
              <a:rPr lang="en-US" sz="1400" dirty="0">
                <a:solidFill>
                  <a:schemeClr val="tx2"/>
                </a:solidFill>
                <a:latin typeface="Arial" panose="020B0604020202020204" pitchFamily="34" charset="0"/>
                <a:cs typeface="Arial" panose="020B0604020202020204" pitchFamily="34" charset="0"/>
              </a:rPr>
              <a:t>Loan Club wants to predict probability for a borrower to charge off while he/she is "Current", maybe to prevent the charge off from happening or try to minimize damage</a:t>
            </a:r>
            <a:endParaRPr lang="en-US" sz="1100" dirty="0">
              <a:solidFill>
                <a:schemeClr val="tx2"/>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5842CE6B-862D-4B18-B10B-3436A7D24058}"/>
              </a:ext>
            </a:extLst>
          </p:cNvPr>
          <p:cNvSpPr/>
          <p:nvPr/>
        </p:nvSpPr>
        <p:spPr>
          <a:xfrm>
            <a:off x="6716039" y="3032780"/>
            <a:ext cx="4162870" cy="861774"/>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2"/>
                </a:solidFill>
                <a:cs typeface="Segoe UI" panose="020B0502040204020203" pitchFamily="34" charset="0"/>
              </a:rPr>
              <a:t>As the risk driven factors doesn’t involve much variables like delinquency period, information regarding installments payments there is higher ambiguity in the prediction </a:t>
            </a:r>
          </a:p>
        </p:txBody>
      </p:sp>
      <p:sp>
        <p:nvSpPr>
          <p:cNvPr id="41" name="Rectangle 40">
            <a:extLst>
              <a:ext uri="{FF2B5EF4-FFF2-40B4-BE49-F238E27FC236}">
                <a16:creationId xmlns:a16="http://schemas.microsoft.com/office/drawing/2014/main" id="{D130C0AE-B52E-4C65-A461-AD2F7D2362DE}"/>
              </a:ext>
            </a:extLst>
          </p:cNvPr>
          <p:cNvSpPr/>
          <p:nvPr/>
        </p:nvSpPr>
        <p:spPr>
          <a:xfrm>
            <a:off x="1632399" y="5138532"/>
            <a:ext cx="4162870" cy="646331"/>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2"/>
                </a:solidFill>
                <a:cs typeface="Segoe UI" panose="020B0502040204020203" pitchFamily="34" charset="0"/>
              </a:rPr>
              <a:t>Loan Club can attract more number of Investors by minimizing the Risk intake and by correctly accessing the funding amount and the interest rates.</a:t>
            </a:r>
          </a:p>
        </p:txBody>
      </p:sp>
      <p:sp>
        <p:nvSpPr>
          <p:cNvPr id="42" name="Rectangle 41">
            <a:extLst>
              <a:ext uri="{FF2B5EF4-FFF2-40B4-BE49-F238E27FC236}">
                <a16:creationId xmlns:a16="http://schemas.microsoft.com/office/drawing/2014/main" id="{6E783ACB-62DF-4DA3-9240-822BAEA78497}"/>
              </a:ext>
            </a:extLst>
          </p:cNvPr>
          <p:cNvSpPr/>
          <p:nvPr/>
        </p:nvSpPr>
        <p:spPr>
          <a:xfrm>
            <a:off x="6716039" y="5160883"/>
            <a:ext cx="4162870" cy="430887"/>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2"/>
                </a:solidFill>
                <a:cs typeface="Segoe UI" panose="020B0502040204020203" pitchFamily="34" charset="0"/>
              </a:rPr>
              <a:t>If not predicted properly risk of losing valuable borrower is high.</a:t>
            </a:r>
          </a:p>
        </p:txBody>
      </p:sp>
      <p:sp>
        <p:nvSpPr>
          <p:cNvPr id="43" name="Rectangle 42">
            <a:extLst>
              <a:ext uri="{FF2B5EF4-FFF2-40B4-BE49-F238E27FC236}">
                <a16:creationId xmlns:a16="http://schemas.microsoft.com/office/drawing/2014/main" id="{6173DD7D-A9F5-4D7E-A942-64AE3F48B264}"/>
              </a:ext>
            </a:extLst>
          </p:cNvPr>
          <p:cNvSpPr/>
          <p:nvPr/>
        </p:nvSpPr>
        <p:spPr>
          <a:xfrm>
            <a:off x="1632399" y="2447526"/>
            <a:ext cx="4162870" cy="492443"/>
          </a:xfrm>
          <a:prstGeom prst="rect">
            <a:avLst/>
          </a:prstGeom>
        </p:spPr>
        <p:txBody>
          <a:bodyPr wrap="square" lIns="0" tIns="0" rIns="0" bIns="0" anchor="t">
            <a:spAutoFit/>
          </a:bodyPr>
          <a:lstStyle/>
          <a:p>
            <a:r>
              <a:rPr lang="en-US" sz="3200" b="1" dirty="0">
                <a:solidFill>
                  <a:schemeClr val="tx2"/>
                </a:solidFill>
                <a:cs typeface="Segoe UI" panose="020B0502040204020203" pitchFamily="34" charset="0"/>
              </a:rPr>
              <a:t>S</a:t>
            </a:r>
            <a:r>
              <a:rPr lang="en-US" sz="1600" b="1" dirty="0">
                <a:solidFill>
                  <a:schemeClr val="tx2"/>
                </a:solidFill>
                <a:cs typeface="Segoe UI" panose="020B0502040204020203" pitchFamily="34" charset="0"/>
              </a:rPr>
              <a:t>TRENGTH</a:t>
            </a:r>
          </a:p>
        </p:txBody>
      </p:sp>
      <p:sp>
        <p:nvSpPr>
          <p:cNvPr id="44" name="Rectangle 43">
            <a:extLst>
              <a:ext uri="{FF2B5EF4-FFF2-40B4-BE49-F238E27FC236}">
                <a16:creationId xmlns:a16="http://schemas.microsoft.com/office/drawing/2014/main" id="{95967C4C-72D9-469E-BB08-F31A36FBD11D}"/>
              </a:ext>
            </a:extLst>
          </p:cNvPr>
          <p:cNvSpPr/>
          <p:nvPr/>
        </p:nvSpPr>
        <p:spPr>
          <a:xfrm>
            <a:off x="6702672" y="2432377"/>
            <a:ext cx="4162870" cy="553998"/>
          </a:xfrm>
          <a:prstGeom prst="rect">
            <a:avLst/>
          </a:prstGeom>
        </p:spPr>
        <p:txBody>
          <a:bodyPr wrap="square" lIns="0" tIns="0" rIns="0" bIns="0" anchor="t">
            <a:spAutoFit/>
          </a:bodyPr>
          <a:lstStyle/>
          <a:p>
            <a:r>
              <a:rPr lang="en-US" sz="3600" b="1" dirty="0">
                <a:solidFill>
                  <a:schemeClr val="tx2"/>
                </a:solidFill>
                <a:cs typeface="Segoe UI" panose="020B0502040204020203" pitchFamily="34" charset="0"/>
              </a:rPr>
              <a:t>W</a:t>
            </a:r>
            <a:r>
              <a:rPr lang="en-US" sz="1600" b="1" dirty="0">
                <a:solidFill>
                  <a:schemeClr val="tx2"/>
                </a:solidFill>
                <a:cs typeface="Segoe UI" panose="020B0502040204020203" pitchFamily="34" charset="0"/>
              </a:rPr>
              <a:t>EAKNESS</a:t>
            </a:r>
          </a:p>
        </p:txBody>
      </p:sp>
      <p:sp>
        <p:nvSpPr>
          <p:cNvPr id="45" name="Rectangle 44">
            <a:extLst>
              <a:ext uri="{FF2B5EF4-FFF2-40B4-BE49-F238E27FC236}">
                <a16:creationId xmlns:a16="http://schemas.microsoft.com/office/drawing/2014/main" id="{A2A2A928-93BB-46FE-9683-5A5BAADF87B3}"/>
              </a:ext>
            </a:extLst>
          </p:cNvPr>
          <p:cNvSpPr/>
          <p:nvPr/>
        </p:nvSpPr>
        <p:spPr>
          <a:xfrm>
            <a:off x="1632399" y="4572141"/>
            <a:ext cx="4162870" cy="553998"/>
          </a:xfrm>
          <a:prstGeom prst="rect">
            <a:avLst/>
          </a:prstGeom>
        </p:spPr>
        <p:txBody>
          <a:bodyPr wrap="square" lIns="0" tIns="0" rIns="0" bIns="0" anchor="t">
            <a:spAutoFit/>
          </a:bodyPr>
          <a:lstStyle/>
          <a:p>
            <a:r>
              <a:rPr lang="en-US" sz="3600" b="1" dirty="0">
                <a:solidFill>
                  <a:schemeClr val="tx2"/>
                </a:solidFill>
                <a:cs typeface="Segoe UI" panose="020B0502040204020203" pitchFamily="34" charset="0"/>
              </a:rPr>
              <a:t>O</a:t>
            </a:r>
            <a:r>
              <a:rPr lang="en-US" sz="1600" b="1" dirty="0">
                <a:solidFill>
                  <a:schemeClr val="tx2"/>
                </a:solidFill>
                <a:cs typeface="Segoe UI" panose="020B0502040204020203" pitchFamily="34" charset="0"/>
              </a:rPr>
              <a:t>PPORTUNITY</a:t>
            </a:r>
          </a:p>
        </p:txBody>
      </p:sp>
      <p:sp>
        <p:nvSpPr>
          <p:cNvPr id="46" name="Rectangle 45">
            <a:extLst>
              <a:ext uri="{FF2B5EF4-FFF2-40B4-BE49-F238E27FC236}">
                <a16:creationId xmlns:a16="http://schemas.microsoft.com/office/drawing/2014/main" id="{D84D1B01-F5DB-4D77-80D5-5CACEA0F7047}"/>
              </a:ext>
            </a:extLst>
          </p:cNvPr>
          <p:cNvSpPr/>
          <p:nvPr/>
        </p:nvSpPr>
        <p:spPr>
          <a:xfrm>
            <a:off x="6687009" y="4522893"/>
            <a:ext cx="4162870" cy="553998"/>
          </a:xfrm>
          <a:prstGeom prst="rect">
            <a:avLst/>
          </a:prstGeom>
        </p:spPr>
        <p:txBody>
          <a:bodyPr wrap="square" lIns="0" tIns="0" rIns="0" bIns="0" anchor="t">
            <a:spAutoFit/>
          </a:bodyPr>
          <a:lstStyle/>
          <a:p>
            <a:r>
              <a:rPr lang="en-US" sz="3600" b="1" dirty="0">
                <a:solidFill>
                  <a:schemeClr val="tx2"/>
                </a:solidFill>
                <a:cs typeface="Segoe UI" panose="020B0502040204020203" pitchFamily="34" charset="0"/>
              </a:rPr>
              <a:t>T</a:t>
            </a:r>
            <a:r>
              <a:rPr lang="en-US" sz="1600" b="1" dirty="0">
                <a:solidFill>
                  <a:schemeClr val="tx2"/>
                </a:solidFill>
                <a:cs typeface="Segoe UI" panose="020B0502040204020203" pitchFamily="34" charset="0"/>
              </a:rPr>
              <a:t>HREAT</a:t>
            </a:r>
          </a:p>
        </p:txBody>
      </p:sp>
      <p:pic>
        <p:nvPicPr>
          <p:cNvPr id="6" name="Audio 5">
            <a:hlinkClick r:id="" action="ppaction://media"/>
            <a:extLst>
              <a:ext uri="{FF2B5EF4-FFF2-40B4-BE49-F238E27FC236}">
                <a16:creationId xmlns:a16="http://schemas.microsoft.com/office/drawing/2014/main" id="{8932258B-2EDF-4F52-8D30-A0338397324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98275" y="6264275"/>
            <a:ext cx="406400" cy="406400"/>
          </a:xfrm>
          <a:prstGeom prst="rect">
            <a:avLst/>
          </a:prstGeom>
        </p:spPr>
      </p:pic>
    </p:spTree>
    <p:extLst>
      <p:ext uri="{BB962C8B-B14F-4D97-AF65-F5344CB8AC3E}">
        <p14:creationId xmlns:p14="http://schemas.microsoft.com/office/powerpoint/2010/main" val="727364193"/>
      </p:ext>
    </p:extLst>
  </p:cSld>
  <p:clrMapOvr>
    <a:masterClrMapping/>
  </p:clrMapOvr>
  <mc:AlternateContent xmlns:mc="http://schemas.openxmlformats.org/markup-compatibility/2006" xmlns:p14="http://schemas.microsoft.com/office/powerpoint/2010/main">
    <mc:Choice Requires="p14">
      <p:transition spd="slow" p14:dur="2000" advTm="19169"/>
    </mc:Choice>
    <mc:Fallback xmlns="">
      <p:transition spd="slow" advTm="19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964EA403-3952-42C5-A614-B34754D78C21}"/>
              </a:ext>
            </a:extLst>
          </p:cNvPr>
          <p:cNvSpPr/>
          <p:nvPr/>
        </p:nvSpPr>
        <p:spPr>
          <a:xfrm>
            <a:off x="1790400" y="1650733"/>
            <a:ext cx="748800" cy="5444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Rectangle 1">
            <a:extLst>
              <a:ext uri="{FF2B5EF4-FFF2-40B4-BE49-F238E27FC236}">
                <a16:creationId xmlns:a16="http://schemas.microsoft.com/office/drawing/2014/main" id="{7A5D2A43-E613-4861-B777-A0FBFF474536}"/>
              </a:ext>
              <a:ext uri="{C183D7F6-B498-43B3-948B-1728B52AA6E4}">
                <adec:decorative xmlns:adec="http://schemas.microsoft.com/office/drawing/2017/decorative" val="1"/>
              </a:ext>
            </a:extLst>
          </p:cNvPr>
          <p:cNvSpPr/>
          <p:nvPr/>
        </p:nvSpPr>
        <p:spPr>
          <a:xfrm>
            <a:off x="11610682" y="783000"/>
            <a:ext cx="581318"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Rectangle 9">
            <a:extLst>
              <a:ext uri="{FF2B5EF4-FFF2-40B4-BE49-F238E27FC236}">
                <a16:creationId xmlns:a16="http://schemas.microsoft.com/office/drawing/2014/main" id="{878E9E76-0170-4D84-BCC3-07E8CC1CF330}"/>
              </a:ext>
              <a:ext uri="{C183D7F6-B498-43B3-948B-1728B52AA6E4}">
                <adec:decorative xmlns:adec="http://schemas.microsoft.com/office/drawing/2017/decorative" val="1"/>
              </a:ext>
            </a:extLst>
          </p:cNvPr>
          <p:cNvSpPr/>
          <p:nvPr/>
        </p:nvSpPr>
        <p:spPr>
          <a:xfrm>
            <a:off x="2882" y="7056800"/>
            <a:ext cx="581318"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Date Placeholder 2">
            <a:extLst>
              <a:ext uri="{FF2B5EF4-FFF2-40B4-BE49-F238E27FC236}">
                <a16:creationId xmlns:a16="http://schemas.microsoft.com/office/drawing/2014/main" id="{51A4CD4B-F87F-4BE9-AEF5-4E68C5D5552F}"/>
              </a:ext>
            </a:extLst>
          </p:cNvPr>
          <p:cNvSpPr>
            <a:spLocks noGrp="1"/>
          </p:cNvSpPr>
          <p:nvPr>
            <p:ph type="dt" sz="half" idx="10"/>
          </p:nvPr>
        </p:nvSpPr>
        <p:spPr>
          <a:xfrm>
            <a:off x="8780080" y="7139351"/>
            <a:ext cx="2830768" cy="365125"/>
          </a:xfrm>
        </p:spPr>
        <p:txBody>
          <a:bodyPr/>
          <a:lstStyle/>
          <a:p>
            <a:fld id="{75C75738-883E-4D82-874A-987559CF11A8}" type="datetime1">
              <a:rPr lang="en-US" smtClean="0">
                <a:solidFill>
                  <a:schemeClr val="tx2"/>
                </a:solidFill>
              </a:rPr>
              <a:t>9/21/2019</a:t>
            </a:fld>
            <a:endParaRPr lang="en-US" dirty="0">
              <a:solidFill>
                <a:schemeClr val="tx2"/>
              </a:solidFill>
            </a:endParaRPr>
          </a:p>
        </p:txBody>
      </p:sp>
      <p:sp>
        <p:nvSpPr>
          <p:cNvPr id="4" name="Slide Number Placeholder 3">
            <a:extLst>
              <a:ext uri="{FF2B5EF4-FFF2-40B4-BE49-F238E27FC236}">
                <a16:creationId xmlns:a16="http://schemas.microsoft.com/office/drawing/2014/main" id="{BAF9FE27-70E1-44B2-A8D4-22B1FBB9F461}"/>
              </a:ext>
            </a:extLst>
          </p:cNvPr>
          <p:cNvSpPr>
            <a:spLocks noGrp="1"/>
          </p:cNvSpPr>
          <p:nvPr>
            <p:ph type="sldNum" sz="quarter" idx="12"/>
          </p:nvPr>
        </p:nvSpPr>
        <p:spPr>
          <a:xfrm>
            <a:off x="627696" y="7139351"/>
            <a:ext cx="2830768" cy="365125"/>
          </a:xfrm>
        </p:spPr>
        <p:txBody>
          <a:bodyPr/>
          <a:lstStyle/>
          <a:p>
            <a:fld id="{5A4A7955-6230-48B4-BD8B-A7C460F75945}" type="slidenum">
              <a:rPr lang="en-US" smtClean="0">
                <a:solidFill>
                  <a:schemeClr val="tx2"/>
                </a:solidFill>
              </a:rPr>
              <a:t>18</a:t>
            </a:fld>
            <a:endParaRPr lang="en-US" dirty="0">
              <a:solidFill>
                <a:schemeClr val="tx2"/>
              </a:solidFill>
            </a:endParaRPr>
          </a:p>
        </p:txBody>
      </p:sp>
      <p:sp>
        <p:nvSpPr>
          <p:cNvPr id="7" name="Title 6" hidden="1">
            <a:extLst>
              <a:ext uri="{FF2B5EF4-FFF2-40B4-BE49-F238E27FC236}">
                <a16:creationId xmlns:a16="http://schemas.microsoft.com/office/drawing/2014/main" id="{9B326F38-4E3F-467E-B912-22D5333F4202}"/>
              </a:ext>
            </a:extLst>
          </p:cNvPr>
          <p:cNvSpPr>
            <a:spLocks noGrp="1"/>
          </p:cNvSpPr>
          <p:nvPr>
            <p:ph type="title"/>
          </p:nvPr>
        </p:nvSpPr>
        <p:spPr/>
        <p:txBody>
          <a:bodyPr/>
          <a:lstStyle/>
          <a:p>
            <a:r>
              <a:rPr lang="en-US" dirty="0"/>
              <a:t>Balanced scorecard slide 2</a:t>
            </a:r>
          </a:p>
        </p:txBody>
      </p:sp>
      <p:sp>
        <p:nvSpPr>
          <p:cNvPr id="13" name="TextBox 12">
            <a:extLst>
              <a:ext uri="{FF2B5EF4-FFF2-40B4-BE49-F238E27FC236}">
                <a16:creationId xmlns:a16="http://schemas.microsoft.com/office/drawing/2014/main" id="{63C92C2E-8888-42AB-A36D-D6F2B362B0CD}"/>
              </a:ext>
            </a:extLst>
          </p:cNvPr>
          <p:cNvSpPr txBox="1"/>
          <p:nvPr/>
        </p:nvSpPr>
        <p:spPr>
          <a:xfrm>
            <a:off x="1559890" y="299924"/>
            <a:ext cx="9218496" cy="677108"/>
          </a:xfrm>
          <a:prstGeom prst="rect">
            <a:avLst/>
          </a:prstGeom>
          <a:noFill/>
        </p:spPr>
        <p:txBody>
          <a:bodyPr wrap="square" lIns="0" tIns="0" rIns="0" bIns="0" rtlCol="0" anchor="ctr">
            <a:spAutoFit/>
          </a:bodyPr>
          <a:lstStyle/>
          <a:p>
            <a:pPr algn="ctr"/>
            <a:r>
              <a:rPr lang="en-SG" sz="4400" dirty="0">
                <a:solidFill>
                  <a:schemeClr val="bg1"/>
                </a:solidFill>
                <a:effectLst>
                  <a:glow rad="101600">
                    <a:schemeClr val="tx2"/>
                  </a:glow>
                </a:effectLst>
                <a:latin typeface="+mj-lt"/>
                <a:ea typeface="+mj-ea"/>
                <a:cs typeface="+mj-cs"/>
              </a:rPr>
              <a:t>PROTAGONIST’S</a:t>
            </a:r>
            <a:r>
              <a:rPr lang="en-SG" sz="3200" b="1" dirty="0">
                <a:solidFill>
                  <a:schemeClr val="tx2"/>
                </a:solidFill>
              </a:rPr>
              <a:t> </a:t>
            </a:r>
            <a:r>
              <a:rPr lang="en-SG" sz="4400" dirty="0">
                <a:solidFill>
                  <a:schemeClr val="bg1"/>
                </a:solidFill>
                <a:effectLst>
                  <a:glow rad="101600">
                    <a:schemeClr val="tx2"/>
                  </a:glow>
                </a:effectLst>
                <a:latin typeface="+mj-lt"/>
                <a:ea typeface="+mj-ea"/>
                <a:cs typeface="+mj-cs"/>
              </a:rPr>
              <a:t>REACTIONS</a:t>
            </a:r>
            <a:endParaRPr lang="en-US" sz="4400" dirty="0">
              <a:solidFill>
                <a:schemeClr val="bg1"/>
              </a:solidFill>
              <a:effectLst>
                <a:glow rad="101600">
                  <a:schemeClr val="tx2"/>
                </a:glow>
              </a:effectLst>
              <a:latin typeface="+mj-lt"/>
              <a:ea typeface="+mj-ea"/>
              <a:cs typeface="+mj-cs"/>
            </a:endParaRPr>
          </a:p>
        </p:txBody>
      </p:sp>
      <p:grpSp>
        <p:nvGrpSpPr>
          <p:cNvPr id="23" name="Group 22">
            <a:extLst>
              <a:ext uri="{FF2B5EF4-FFF2-40B4-BE49-F238E27FC236}">
                <a16:creationId xmlns:a16="http://schemas.microsoft.com/office/drawing/2014/main" id="{7C25CC7E-9659-4033-AF7E-F4036E3423C9}"/>
              </a:ext>
              <a:ext uri="{C183D7F6-B498-43B3-948B-1728B52AA6E4}">
                <adec:decorative xmlns:adec="http://schemas.microsoft.com/office/drawing/2017/decorative" val="1"/>
              </a:ext>
            </a:extLst>
          </p:cNvPr>
          <p:cNvGrpSpPr/>
          <p:nvPr/>
        </p:nvGrpSpPr>
        <p:grpSpPr>
          <a:xfrm>
            <a:off x="4234942" y="2780737"/>
            <a:ext cx="3740657" cy="3758138"/>
            <a:chOff x="5540375" y="2870200"/>
            <a:chExt cx="1078219" cy="1077914"/>
          </a:xfrm>
          <a:solidFill>
            <a:schemeClr val="bg2"/>
          </a:solidFill>
        </p:grpSpPr>
        <p:sp>
          <p:nvSpPr>
            <p:cNvPr id="19" name="Freeform 5">
              <a:extLst>
                <a:ext uri="{FF2B5EF4-FFF2-40B4-BE49-F238E27FC236}">
                  <a16:creationId xmlns:a16="http://schemas.microsoft.com/office/drawing/2014/main" id="{91B12C34-F8FA-4B08-9D46-F5EA12FABE86}"/>
                </a:ext>
              </a:extLst>
            </p:cNvPr>
            <p:cNvSpPr>
              <a:spLocks/>
            </p:cNvSpPr>
            <p:nvPr/>
          </p:nvSpPr>
          <p:spPr bwMode="auto">
            <a:xfrm>
              <a:off x="5540376" y="3429001"/>
              <a:ext cx="515938" cy="519113"/>
            </a:xfrm>
            <a:custGeom>
              <a:avLst/>
              <a:gdLst>
                <a:gd name="T0" fmla="*/ 172 w 172"/>
                <a:gd name="T1" fmla="*/ 90 h 173"/>
                <a:gd name="T2" fmla="*/ 172 w 172"/>
                <a:gd name="T3" fmla="*/ 173 h 173"/>
                <a:gd name="T4" fmla="*/ 0 w 172"/>
                <a:gd name="T5" fmla="*/ 0 h 173"/>
                <a:gd name="T6" fmla="*/ 82 w 172"/>
                <a:gd name="T7" fmla="*/ 0 h 173"/>
                <a:gd name="T8" fmla="*/ 172 w 172"/>
                <a:gd name="T9" fmla="*/ 90 h 173"/>
              </a:gdLst>
              <a:ahLst/>
              <a:cxnLst>
                <a:cxn ang="0">
                  <a:pos x="T0" y="T1"/>
                </a:cxn>
                <a:cxn ang="0">
                  <a:pos x="T2" y="T3"/>
                </a:cxn>
                <a:cxn ang="0">
                  <a:pos x="T4" y="T5"/>
                </a:cxn>
                <a:cxn ang="0">
                  <a:pos x="T6" y="T7"/>
                </a:cxn>
                <a:cxn ang="0">
                  <a:pos x="T8" y="T9"/>
                </a:cxn>
              </a:cxnLst>
              <a:rect l="0" t="0" r="r" b="b"/>
              <a:pathLst>
                <a:path w="172" h="173">
                  <a:moveTo>
                    <a:pt x="172" y="90"/>
                  </a:moveTo>
                  <a:cubicBezTo>
                    <a:pt x="172" y="173"/>
                    <a:pt x="172" y="173"/>
                    <a:pt x="172" y="173"/>
                  </a:cubicBezTo>
                  <a:cubicBezTo>
                    <a:pt x="80" y="166"/>
                    <a:pt x="6" y="93"/>
                    <a:pt x="0" y="0"/>
                  </a:cubicBezTo>
                  <a:cubicBezTo>
                    <a:pt x="82" y="0"/>
                    <a:pt x="82" y="0"/>
                    <a:pt x="82" y="0"/>
                  </a:cubicBezTo>
                  <a:cubicBezTo>
                    <a:pt x="88" y="47"/>
                    <a:pt x="125" y="84"/>
                    <a:pt x="172" y="9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6">
              <a:extLst>
                <a:ext uri="{FF2B5EF4-FFF2-40B4-BE49-F238E27FC236}">
                  <a16:creationId xmlns:a16="http://schemas.microsoft.com/office/drawing/2014/main" id="{C6E57602-3060-43F3-8678-84886548F349}"/>
                </a:ext>
              </a:extLst>
            </p:cNvPr>
            <p:cNvSpPr>
              <a:spLocks/>
            </p:cNvSpPr>
            <p:nvPr/>
          </p:nvSpPr>
          <p:spPr bwMode="auto">
            <a:xfrm>
              <a:off x="6097894" y="3429001"/>
              <a:ext cx="520700" cy="519113"/>
            </a:xfrm>
            <a:custGeom>
              <a:avLst/>
              <a:gdLst>
                <a:gd name="T0" fmla="*/ 90 w 173"/>
                <a:gd name="T1" fmla="*/ 0 h 173"/>
                <a:gd name="T2" fmla="*/ 173 w 173"/>
                <a:gd name="T3" fmla="*/ 0 h 173"/>
                <a:gd name="T4" fmla="*/ 0 w 173"/>
                <a:gd name="T5" fmla="*/ 173 h 173"/>
                <a:gd name="T6" fmla="*/ 0 w 173"/>
                <a:gd name="T7" fmla="*/ 90 h 173"/>
                <a:gd name="T8" fmla="*/ 90 w 173"/>
                <a:gd name="T9" fmla="*/ 0 h 173"/>
              </a:gdLst>
              <a:ahLst/>
              <a:cxnLst>
                <a:cxn ang="0">
                  <a:pos x="T0" y="T1"/>
                </a:cxn>
                <a:cxn ang="0">
                  <a:pos x="T2" y="T3"/>
                </a:cxn>
                <a:cxn ang="0">
                  <a:pos x="T4" y="T5"/>
                </a:cxn>
                <a:cxn ang="0">
                  <a:pos x="T6" y="T7"/>
                </a:cxn>
                <a:cxn ang="0">
                  <a:pos x="T8" y="T9"/>
                </a:cxn>
              </a:cxnLst>
              <a:rect l="0" t="0" r="r" b="b"/>
              <a:pathLst>
                <a:path w="173" h="173">
                  <a:moveTo>
                    <a:pt x="90" y="0"/>
                  </a:moveTo>
                  <a:cubicBezTo>
                    <a:pt x="173" y="0"/>
                    <a:pt x="173" y="0"/>
                    <a:pt x="173" y="0"/>
                  </a:cubicBezTo>
                  <a:cubicBezTo>
                    <a:pt x="166" y="93"/>
                    <a:pt x="92" y="166"/>
                    <a:pt x="0" y="173"/>
                  </a:cubicBezTo>
                  <a:cubicBezTo>
                    <a:pt x="0" y="90"/>
                    <a:pt x="0" y="90"/>
                    <a:pt x="0" y="90"/>
                  </a:cubicBezTo>
                  <a:cubicBezTo>
                    <a:pt x="47" y="84"/>
                    <a:pt x="84" y="47"/>
                    <a:pt x="90"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7">
              <a:extLst>
                <a:ext uri="{FF2B5EF4-FFF2-40B4-BE49-F238E27FC236}">
                  <a16:creationId xmlns:a16="http://schemas.microsoft.com/office/drawing/2014/main" id="{2252E87A-6A81-40D1-9461-95D5224F0B31}"/>
                </a:ext>
              </a:extLst>
            </p:cNvPr>
            <p:cNvSpPr>
              <a:spLocks/>
            </p:cNvSpPr>
            <p:nvPr/>
          </p:nvSpPr>
          <p:spPr bwMode="auto">
            <a:xfrm>
              <a:off x="6097894" y="2870200"/>
              <a:ext cx="520700" cy="515938"/>
            </a:xfrm>
            <a:custGeom>
              <a:avLst/>
              <a:gdLst>
                <a:gd name="T0" fmla="*/ 0 w 173"/>
                <a:gd name="T1" fmla="*/ 82 h 172"/>
                <a:gd name="T2" fmla="*/ 0 w 173"/>
                <a:gd name="T3" fmla="*/ 0 h 172"/>
                <a:gd name="T4" fmla="*/ 173 w 173"/>
                <a:gd name="T5" fmla="*/ 172 h 172"/>
                <a:gd name="T6" fmla="*/ 90 w 173"/>
                <a:gd name="T7" fmla="*/ 172 h 172"/>
                <a:gd name="T8" fmla="*/ 0 w 173"/>
                <a:gd name="T9" fmla="*/ 82 h 172"/>
              </a:gdLst>
              <a:ahLst/>
              <a:cxnLst>
                <a:cxn ang="0">
                  <a:pos x="T0" y="T1"/>
                </a:cxn>
                <a:cxn ang="0">
                  <a:pos x="T2" y="T3"/>
                </a:cxn>
                <a:cxn ang="0">
                  <a:pos x="T4" y="T5"/>
                </a:cxn>
                <a:cxn ang="0">
                  <a:pos x="T6" y="T7"/>
                </a:cxn>
                <a:cxn ang="0">
                  <a:pos x="T8" y="T9"/>
                </a:cxn>
              </a:cxnLst>
              <a:rect l="0" t="0" r="r" b="b"/>
              <a:pathLst>
                <a:path w="173" h="172">
                  <a:moveTo>
                    <a:pt x="0" y="82"/>
                  </a:moveTo>
                  <a:cubicBezTo>
                    <a:pt x="0" y="0"/>
                    <a:pt x="0" y="0"/>
                    <a:pt x="0" y="0"/>
                  </a:cubicBezTo>
                  <a:cubicBezTo>
                    <a:pt x="92" y="7"/>
                    <a:pt x="166" y="80"/>
                    <a:pt x="173" y="172"/>
                  </a:cubicBezTo>
                  <a:cubicBezTo>
                    <a:pt x="90" y="172"/>
                    <a:pt x="90" y="172"/>
                    <a:pt x="90" y="172"/>
                  </a:cubicBezTo>
                  <a:cubicBezTo>
                    <a:pt x="84" y="126"/>
                    <a:pt x="47" y="88"/>
                    <a:pt x="0" y="82"/>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8">
              <a:extLst>
                <a:ext uri="{FF2B5EF4-FFF2-40B4-BE49-F238E27FC236}">
                  <a16:creationId xmlns:a16="http://schemas.microsoft.com/office/drawing/2014/main" id="{ADBD0F45-41D0-4808-9E29-70A3C395B791}"/>
                </a:ext>
              </a:extLst>
            </p:cNvPr>
            <p:cNvSpPr>
              <a:spLocks/>
            </p:cNvSpPr>
            <p:nvPr/>
          </p:nvSpPr>
          <p:spPr bwMode="auto">
            <a:xfrm>
              <a:off x="5540375" y="2870200"/>
              <a:ext cx="515938" cy="515938"/>
            </a:xfrm>
            <a:custGeom>
              <a:avLst/>
              <a:gdLst>
                <a:gd name="T0" fmla="*/ 82 w 172"/>
                <a:gd name="T1" fmla="*/ 172 h 172"/>
                <a:gd name="T2" fmla="*/ 0 w 172"/>
                <a:gd name="T3" fmla="*/ 172 h 172"/>
                <a:gd name="T4" fmla="*/ 172 w 172"/>
                <a:gd name="T5" fmla="*/ 0 h 172"/>
                <a:gd name="T6" fmla="*/ 172 w 172"/>
                <a:gd name="T7" fmla="*/ 82 h 172"/>
                <a:gd name="T8" fmla="*/ 82 w 172"/>
                <a:gd name="T9" fmla="*/ 172 h 172"/>
              </a:gdLst>
              <a:ahLst/>
              <a:cxnLst>
                <a:cxn ang="0">
                  <a:pos x="T0" y="T1"/>
                </a:cxn>
                <a:cxn ang="0">
                  <a:pos x="T2" y="T3"/>
                </a:cxn>
                <a:cxn ang="0">
                  <a:pos x="T4" y="T5"/>
                </a:cxn>
                <a:cxn ang="0">
                  <a:pos x="T6" y="T7"/>
                </a:cxn>
                <a:cxn ang="0">
                  <a:pos x="T8" y="T9"/>
                </a:cxn>
              </a:cxnLst>
              <a:rect l="0" t="0" r="r" b="b"/>
              <a:pathLst>
                <a:path w="172" h="172">
                  <a:moveTo>
                    <a:pt x="82" y="172"/>
                  </a:moveTo>
                  <a:cubicBezTo>
                    <a:pt x="0" y="172"/>
                    <a:pt x="0" y="172"/>
                    <a:pt x="0" y="172"/>
                  </a:cubicBezTo>
                  <a:cubicBezTo>
                    <a:pt x="6" y="80"/>
                    <a:pt x="80" y="7"/>
                    <a:pt x="172" y="0"/>
                  </a:cubicBezTo>
                  <a:cubicBezTo>
                    <a:pt x="172" y="82"/>
                    <a:pt x="172" y="82"/>
                    <a:pt x="172" y="82"/>
                  </a:cubicBezTo>
                  <a:cubicBezTo>
                    <a:pt x="125" y="88"/>
                    <a:pt x="88" y="126"/>
                    <a:pt x="82" y="172"/>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24" name="Oval 23">
            <a:extLst>
              <a:ext uri="{FF2B5EF4-FFF2-40B4-BE49-F238E27FC236}">
                <a16:creationId xmlns:a16="http://schemas.microsoft.com/office/drawing/2014/main" id="{D570AF8D-5346-44BD-82DE-4E39FE2807C5}"/>
              </a:ext>
              <a:ext uri="{C183D7F6-B498-43B3-948B-1728B52AA6E4}">
                <adec:decorative xmlns:adec="http://schemas.microsoft.com/office/drawing/2017/decorative" val="1"/>
              </a:ext>
            </a:extLst>
          </p:cNvPr>
          <p:cNvSpPr/>
          <p:nvPr/>
        </p:nvSpPr>
        <p:spPr>
          <a:xfrm>
            <a:off x="6936413" y="2930002"/>
            <a:ext cx="1047488" cy="105268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26" name="Oval 25">
            <a:extLst>
              <a:ext uri="{FF2B5EF4-FFF2-40B4-BE49-F238E27FC236}">
                <a16:creationId xmlns:a16="http://schemas.microsoft.com/office/drawing/2014/main" id="{32050594-ED75-4BD6-9F30-3FF422F2D107}"/>
              </a:ext>
              <a:ext uri="{C183D7F6-B498-43B3-948B-1728B52AA6E4}">
                <adec:decorative xmlns:adec="http://schemas.microsoft.com/office/drawing/2017/decorative" val="1"/>
              </a:ext>
            </a:extLst>
          </p:cNvPr>
          <p:cNvSpPr/>
          <p:nvPr/>
        </p:nvSpPr>
        <p:spPr>
          <a:xfrm>
            <a:off x="4329504" y="3051027"/>
            <a:ext cx="1047488" cy="1052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27" name="Oval 26">
            <a:extLst>
              <a:ext uri="{FF2B5EF4-FFF2-40B4-BE49-F238E27FC236}">
                <a16:creationId xmlns:a16="http://schemas.microsoft.com/office/drawing/2014/main" id="{48342780-6568-4E96-8C62-B4B262CB8969}"/>
              </a:ext>
              <a:ext uri="{C183D7F6-B498-43B3-948B-1728B52AA6E4}">
                <adec:decorative xmlns:adec="http://schemas.microsoft.com/office/drawing/2017/decorative" val="1"/>
              </a:ext>
            </a:extLst>
          </p:cNvPr>
          <p:cNvSpPr/>
          <p:nvPr/>
        </p:nvSpPr>
        <p:spPr>
          <a:xfrm>
            <a:off x="6936413" y="5359001"/>
            <a:ext cx="1047488" cy="10526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28" name="Oval 27">
            <a:extLst>
              <a:ext uri="{FF2B5EF4-FFF2-40B4-BE49-F238E27FC236}">
                <a16:creationId xmlns:a16="http://schemas.microsoft.com/office/drawing/2014/main" id="{42195816-E0EF-4C06-9319-FA2742100C34}"/>
              </a:ext>
              <a:ext uri="{C183D7F6-B498-43B3-948B-1728B52AA6E4}">
                <adec:decorative xmlns:adec="http://schemas.microsoft.com/office/drawing/2017/decorative" val="1"/>
              </a:ext>
            </a:extLst>
          </p:cNvPr>
          <p:cNvSpPr/>
          <p:nvPr/>
        </p:nvSpPr>
        <p:spPr>
          <a:xfrm>
            <a:off x="4213291" y="5359001"/>
            <a:ext cx="1047488" cy="10526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nvGrpSpPr>
          <p:cNvPr id="36" name="Group 35">
            <a:extLst>
              <a:ext uri="{FF2B5EF4-FFF2-40B4-BE49-F238E27FC236}">
                <a16:creationId xmlns:a16="http://schemas.microsoft.com/office/drawing/2014/main" id="{CF8A7EC5-3DC6-491A-B43F-24CA6DEFBE61}"/>
              </a:ext>
              <a:ext uri="{C183D7F6-B498-43B3-948B-1728B52AA6E4}">
                <adec:decorative xmlns:adec="http://schemas.microsoft.com/office/drawing/2017/decorative" val="1"/>
              </a:ext>
            </a:extLst>
          </p:cNvPr>
          <p:cNvGrpSpPr/>
          <p:nvPr/>
        </p:nvGrpSpPr>
        <p:grpSpPr>
          <a:xfrm>
            <a:off x="764438" y="2930002"/>
            <a:ext cx="11041161" cy="3774998"/>
            <a:chOff x="788154" y="2147002"/>
            <a:chExt cx="11095893" cy="3774998"/>
          </a:xfrm>
        </p:grpSpPr>
        <p:grpSp>
          <p:nvGrpSpPr>
            <p:cNvPr id="29" name="Group 28">
              <a:extLst>
                <a:ext uri="{FF2B5EF4-FFF2-40B4-BE49-F238E27FC236}">
                  <a16:creationId xmlns:a16="http://schemas.microsoft.com/office/drawing/2014/main" id="{17632067-409A-4C6C-9C61-655CF362D017}"/>
                </a:ext>
              </a:extLst>
            </p:cNvPr>
            <p:cNvGrpSpPr/>
            <p:nvPr/>
          </p:nvGrpSpPr>
          <p:grpSpPr>
            <a:xfrm>
              <a:off x="8324289" y="2147002"/>
              <a:ext cx="3559758" cy="1805450"/>
              <a:chOff x="8209471" y="2043791"/>
              <a:chExt cx="3559758" cy="1805450"/>
            </a:xfrm>
          </p:grpSpPr>
          <p:sp>
            <p:nvSpPr>
              <p:cNvPr id="30" name="TextBox 29">
                <a:extLst>
                  <a:ext uri="{FF2B5EF4-FFF2-40B4-BE49-F238E27FC236}">
                    <a16:creationId xmlns:a16="http://schemas.microsoft.com/office/drawing/2014/main" id="{1BF6ABAB-99E8-47DB-B0E7-7897C92C3938}"/>
                  </a:ext>
                </a:extLst>
              </p:cNvPr>
              <p:cNvSpPr txBox="1"/>
              <p:nvPr/>
            </p:nvSpPr>
            <p:spPr>
              <a:xfrm>
                <a:off x="8209471" y="2371913"/>
                <a:ext cx="3559758" cy="1477328"/>
              </a:xfrm>
              <a:prstGeom prst="rect">
                <a:avLst/>
              </a:prstGeom>
              <a:noFill/>
            </p:spPr>
            <p:txBody>
              <a:bodyPr wrap="square" lIns="0" tIns="0" rIns="0" bIns="0" rtlCol="0">
                <a:spAutoFit/>
              </a:bodyPr>
              <a:lstStyle/>
              <a:p>
                <a:pPr marL="285750" indent="-285750">
                  <a:buFont typeface="Wingdings" panose="05000000000000000000" pitchFamily="2" charset="2"/>
                  <a:buChar char="Ø"/>
                </a:pPr>
                <a:r>
                  <a:rPr lang="en-US" sz="1600" dirty="0">
                    <a:solidFill>
                      <a:schemeClr val="tx2"/>
                    </a:solidFill>
                    <a:latin typeface="Arial" panose="020B0604020202020204" pitchFamily="34" charset="0"/>
                    <a:cs typeface="Arial" panose="020B0604020202020204" pitchFamily="34" charset="0"/>
                  </a:rPr>
                  <a:t>The borrower will gain assurance with the lending club and there by helps in </a:t>
                </a:r>
                <a:r>
                  <a:rPr lang="en-US" sz="1600" dirty="0" err="1">
                    <a:solidFill>
                      <a:schemeClr val="tx2"/>
                    </a:solidFill>
                    <a:latin typeface="Arial" panose="020B0604020202020204" pitchFamily="34" charset="0"/>
                    <a:cs typeface="Arial" panose="020B0604020202020204" pitchFamily="34" charset="0"/>
                  </a:rPr>
                  <a:t>atrract</a:t>
                </a:r>
                <a:r>
                  <a:rPr lang="en-US" sz="1600" dirty="0">
                    <a:solidFill>
                      <a:schemeClr val="tx2"/>
                    </a:solidFill>
                    <a:latin typeface="Arial" panose="020B0604020202020204" pitchFamily="34" charset="0"/>
                    <a:cs typeface="Arial" panose="020B0604020202020204" pitchFamily="34" charset="0"/>
                  </a:rPr>
                  <a:t> more customers</a:t>
                </a:r>
              </a:p>
              <a:p>
                <a:pPr marL="285750" indent="-285750">
                  <a:buFont typeface="Wingdings" panose="05000000000000000000" pitchFamily="2" charset="2"/>
                  <a:buChar char="Ø"/>
                </a:pPr>
                <a:r>
                  <a:rPr lang="en-US" sz="1600" dirty="0">
                    <a:solidFill>
                      <a:schemeClr val="tx2"/>
                    </a:solidFill>
                    <a:latin typeface="Arial" panose="020B0604020202020204" pitchFamily="34" charset="0"/>
                    <a:cs typeface="Arial" panose="020B0604020202020204" pitchFamily="34" charset="0"/>
                  </a:rPr>
                  <a:t>For Investors by minimizing risk attracts more of them with more profit.</a:t>
                </a:r>
              </a:p>
            </p:txBody>
          </p:sp>
          <p:sp>
            <p:nvSpPr>
              <p:cNvPr id="31" name="TextBox 30">
                <a:extLst>
                  <a:ext uri="{FF2B5EF4-FFF2-40B4-BE49-F238E27FC236}">
                    <a16:creationId xmlns:a16="http://schemas.microsoft.com/office/drawing/2014/main" id="{1A8B7CBA-912D-4B48-A3A6-8510F1ACEF46}"/>
                  </a:ext>
                </a:extLst>
              </p:cNvPr>
              <p:cNvSpPr txBox="1"/>
              <p:nvPr/>
            </p:nvSpPr>
            <p:spPr>
              <a:xfrm>
                <a:off x="8209472" y="2043791"/>
                <a:ext cx="3233228" cy="276999"/>
              </a:xfrm>
              <a:prstGeom prst="rect">
                <a:avLst/>
              </a:prstGeom>
              <a:solidFill>
                <a:schemeClr val="accent1"/>
              </a:solidFill>
            </p:spPr>
            <p:txBody>
              <a:bodyPr wrap="square" lIns="0" tIns="0" rIns="0" bIns="0" rtlCol="0">
                <a:spAutoFit/>
              </a:bodyPr>
              <a:lstStyle/>
              <a:p>
                <a:r>
                  <a:rPr lang="en-US" b="1" dirty="0">
                    <a:solidFill>
                      <a:schemeClr val="tx2"/>
                    </a:solidFill>
                  </a:rPr>
                  <a:t>CUSTOMER PERSPECTIVE</a:t>
                </a:r>
              </a:p>
            </p:txBody>
          </p:sp>
        </p:grpSp>
        <p:grpSp>
          <p:nvGrpSpPr>
            <p:cNvPr id="32" name="Group 31">
              <a:extLst>
                <a:ext uri="{FF2B5EF4-FFF2-40B4-BE49-F238E27FC236}">
                  <a16:creationId xmlns:a16="http://schemas.microsoft.com/office/drawing/2014/main" id="{D704045F-06DF-4855-BAA9-72DBCFFEC77E}"/>
                </a:ext>
              </a:extLst>
            </p:cNvPr>
            <p:cNvGrpSpPr/>
            <p:nvPr/>
          </p:nvGrpSpPr>
          <p:grpSpPr>
            <a:xfrm>
              <a:off x="8324290" y="4608993"/>
              <a:ext cx="3233228" cy="1313007"/>
              <a:chOff x="8324290" y="4608993"/>
              <a:chExt cx="3233228" cy="1313007"/>
            </a:xfrm>
          </p:grpSpPr>
          <p:sp>
            <p:nvSpPr>
              <p:cNvPr id="34" name="TextBox 33">
                <a:extLst>
                  <a:ext uri="{FF2B5EF4-FFF2-40B4-BE49-F238E27FC236}">
                    <a16:creationId xmlns:a16="http://schemas.microsoft.com/office/drawing/2014/main" id="{C843676A-60C6-4359-9F0F-B8AE0300D43B}"/>
                  </a:ext>
                </a:extLst>
              </p:cNvPr>
              <p:cNvSpPr txBox="1"/>
              <p:nvPr/>
            </p:nvSpPr>
            <p:spPr>
              <a:xfrm>
                <a:off x="8324290" y="4608993"/>
                <a:ext cx="3233228" cy="738664"/>
              </a:xfrm>
              <a:prstGeom prst="rect">
                <a:avLst/>
              </a:prstGeom>
              <a:noFill/>
            </p:spPr>
            <p:txBody>
              <a:bodyPr wrap="square" lIns="0" tIns="0" rIns="0" bIns="0" rtlCol="0">
                <a:spAutoFit/>
              </a:bodyPr>
              <a:lstStyle/>
              <a:p>
                <a:r>
                  <a:rPr lang="en-US" sz="1600" dirty="0">
                    <a:solidFill>
                      <a:schemeClr val="tx2"/>
                    </a:solidFill>
                  </a:rPr>
                  <a:t>With close monitor at each payment cycle, risk can avoided ,helps in perceiving advancement.</a:t>
                </a:r>
              </a:p>
            </p:txBody>
          </p:sp>
          <p:sp>
            <p:nvSpPr>
              <p:cNvPr id="35" name="TextBox 34">
                <a:extLst>
                  <a:ext uri="{FF2B5EF4-FFF2-40B4-BE49-F238E27FC236}">
                    <a16:creationId xmlns:a16="http://schemas.microsoft.com/office/drawing/2014/main" id="{22B1BDB2-A577-4B8C-86DE-9B1FA359B37E}"/>
                  </a:ext>
                </a:extLst>
              </p:cNvPr>
              <p:cNvSpPr txBox="1"/>
              <p:nvPr/>
            </p:nvSpPr>
            <p:spPr>
              <a:xfrm>
                <a:off x="8324290" y="5645001"/>
                <a:ext cx="3233228" cy="276999"/>
              </a:xfrm>
              <a:prstGeom prst="rect">
                <a:avLst/>
              </a:prstGeom>
              <a:solidFill>
                <a:schemeClr val="accent1"/>
              </a:solidFill>
            </p:spPr>
            <p:txBody>
              <a:bodyPr wrap="square" lIns="0" tIns="0" rIns="0" bIns="0" rtlCol="0">
                <a:spAutoFit/>
              </a:bodyPr>
              <a:lstStyle/>
              <a:p>
                <a:r>
                  <a:rPr lang="en-US" b="1" dirty="0">
                    <a:solidFill>
                      <a:schemeClr val="tx2"/>
                    </a:solidFill>
                  </a:rPr>
                  <a:t>GROWTH PERSPECTIVE</a:t>
                </a:r>
              </a:p>
            </p:txBody>
          </p:sp>
        </p:grpSp>
        <p:grpSp>
          <p:nvGrpSpPr>
            <p:cNvPr id="37" name="Group 36">
              <a:extLst>
                <a:ext uri="{FF2B5EF4-FFF2-40B4-BE49-F238E27FC236}">
                  <a16:creationId xmlns:a16="http://schemas.microsoft.com/office/drawing/2014/main" id="{A044F10B-8F3E-4EA6-8911-9BACF6193C46}"/>
                </a:ext>
              </a:extLst>
            </p:cNvPr>
            <p:cNvGrpSpPr/>
            <p:nvPr/>
          </p:nvGrpSpPr>
          <p:grpSpPr>
            <a:xfrm>
              <a:off x="788154" y="2147002"/>
              <a:ext cx="3233228" cy="1066786"/>
              <a:chOff x="8209472" y="2043791"/>
              <a:chExt cx="3233228" cy="1066786"/>
            </a:xfrm>
          </p:grpSpPr>
          <p:sp>
            <p:nvSpPr>
              <p:cNvPr id="38" name="TextBox 37">
                <a:extLst>
                  <a:ext uri="{FF2B5EF4-FFF2-40B4-BE49-F238E27FC236}">
                    <a16:creationId xmlns:a16="http://schemas.microsoft.com/office/drawing/2014/main" id="{5E98DE8D-D741-4A2E-A595-F7320F8BE839}"/>
                  </a:ext>
                </a:extLst>
              </p:cNvPr>
              <p:cNvSpPr txBox="1"/>
              <p:nvPr/>
            </p:nvSpPr>
            <p:spPr>
              <a:xfrm>
                <a:off x="8209472" y="2371913"/>
                <a:ext cx="3233228" cy="738664"/>
              </a:xfrm>
              <a:prstGeom prst="rect">
                <a:avLst/>
              </a:prstGeom>
              <a:noFill/>
            </p:spPr>
            <p:txBody>
              <a:bodyPr wrap="square" lIns="0" tIns="0" rIns="0" bIns="0" rtlCol="0">
                <a:spAutoFit/>
              </a:bodyPr>
              <a:lstStyle/>
              <a:p>
                <a:r>
                  <a:rPr lang="en-US" sz="1600" dirty="0">
                    <a:solidFill>
                      <a:schemeClr val="tx2"/>
                    </a:solidFill>
                    <a:latin typeface="Arial" panose="020B0604020202020204" pitchFamily="34" charset="0"/>
                    <a:cs typeface="Arial" panose="020B0604020202020204" pitchFamily="34" charset="0"/>
                  </a:rPr>
                  <a:t>Minimizing the Risk intake and there by allocating the funds unvaryingly.</a:t>
                </a:r>
              </a:p>
            </p:txBody>
          </p:sp>
          <p:sp>
            <p:nvSpPr>
              <p:cNvPr id="39" name="TextBox 38">
                <a:extLst>
                  <a:ext uri="{FF2B5EF4-FFF2-40B4-BE49-F238E27FC236}">
                    <a16:creationId xmlns:a16="http://schemas.microsoft.com/office/drawing/2014/main" id="{AEE0DDEB-94B0-4768-9871-27F6BE297153}"/>
                  </a:ext>
                </a:extLst>
              </p:cNvPr>
              <p:cNvSpPr txBox="1"/>
              <p:nvPr/>
            </p:nvSpPr>
            <p:spPr>
              <a:xfrm>
                <a:off x="8209472" y="2043791"/>
                <a:ext cx="3233228" cy="276999"/>
              </a:xfrm>
              <a:prstGeom prst="rect">
                <a:avLst/>
              </a:prstGeom>
              <a:solidFill>
                <a:schemeClr val="accent1"/>
              </a:solidFill>
            </p:spPr>
            <p:txBody>
              <a:bodyPr wrap="square" lIns="0" tIns="0" rIns="0" bIns="0" rtlCol="0">
                <a:spAutoFit/>
              </a:bodyPr>
              <a:lstStyle/>
              <a:p>
                <a:pPr algn="r"/>
                <a:r>
                  <a:rPr lang="en-US" b="1" dirty="0">
                    <a:solidFill>
                      <a:schemeClr val="tx2"/>
                    </a:solidFill>
                  </a:rPr>
                  <a:t>FINANCIAL PERSPECTIVE</a:t>
                </a:r>
              </a:p>
            </p:txBody>
          </p:sp>
        </p:grpSp>
        <p:grpSp>
          <p:nvGrpSpPr>
            <p:cNvPr id="40" name="Group 39">
              <a:extLst>
                <a:ext uri="{FF2B5EF4-FFF2-40B4-BE49-F238E27FC236}">
                  <a16:creationId xmlns:a16="http://schemas.microsoft.com/office/drawing/2014/main" id="{37CFE83A-7B9A-4948-8C8F-A20544A4E3F8}"/>
                </a:ext>
              </a:extLst>
            </p:cNvPr>
            <p:cNvGrpSpPr/>
            <p:nvPr/>
          </p:nvGrpSpPr>
          <p:grpSpPr>
            <a:xfrm>
              <a:off x="788154" y="4315674"/>
              <a:ext cx="3233228" cy="1590006"/>
              <a:chOff x="8324290" y="4315674"/>
              <a:chExt cx="3233228" cy="1590006"/>
            </a:xfrm>
          </p:grpSpPr>
          <p:sp>
            <p:nvSpPr>
              <p:cNvPr id="41" name="TextBox 40">
                <a:extLst>
                  <a:ext uri="{FF2B5EF4-FFF2-40B4-BE49-F238E27FC236}">
                    <a16:creationId xmlns:a16="http://schemas.microsoft.com/office/drawing/2014/main" id="{F0163476-7C3B-4403-BCBE-6E2197D4AF48}"/>
                  </a:ext>
                </a:extLst>
              </p:cNvPr>
              <p:cNvSpPr txBox="1"/>
              <p:nvPr/>
            </p:nvSpPr>
            <p:spPr>
              <a:xfrm>
                <a:off x="8324290" y="4315674"/>
                <a:ext cx="3233228" cy="984885"/>
              </a:xfrm>
              <a:prstGeom prst="rect">
                <a:avLst/>
              </a:prstGeom>
              <a:noFill/>
            </p:spPr>
            <p:txBody>
              <a:bodyPr wrap="square" lIns="0" tIns="0" rIns="0" bIns="0" rtlCol="0">
                <a:spAutoFit/>
              </a:bodyPr>
              <a:lstStyle/>
              <a:p>
                <a:pPr algn="r"/>
                <a:r>
                  <a:rPr lang="en-US" sz="1600" dirty="0">
                    <a:solidFill>
                      <a:schemeClr val="tx2"/>
                    </a:solidFill>
                    <a:latin typeface="Arial" panose="020B0604020202020204" pitchFamily="34" charset="0"/>
                    <a:cs typeface="Arial" panose="020B0604020202020204" pitchFamily="34" charset="0"/>
                  </a:rPr>
                  <a:t>As proper validation and verification is done at each level ,precautions can be appropriated to prevent the borrower from being defaulted </a:t>
                </a:r>
              </a:p>
            </p:txBody>
          </p:sp>
          <p:sp>
            <p:nvSpPr>
              <p:cNvPr id="42" name="TextBox 41">
                <a:extLst>
                  <a:ext uri="{FF2B5EF4-FFF2-40B4-BE49-F238E27FC236}">
                    <a16:creationId xmlns:a16="http://schemas.microsoft.com/office/drawing/2014/main" id="{3CC98909-5ABB-4A3D-BC52-5BB105E69483}"/>
                  </a:ext>
                </a:extLst>
              </p:cNvPr>
              <p:cNvSpPr txBox="1"/>
              <p:nvPr/>
            </p:nvSpPr>
            <p:spPr>
              <a:xfrm>
                <a:off x="8324290" y="5351682"/>
                <a:ext cx="3233228" cy="553998"/>
              </a:xfrm>
              <a:prstGeom prst="rect">
                <a:avLst/>
              </a:prstGeom>
              <a:solidFill>
                <a:schemeClr val="accent1"/>
              </a:solidFill>
            </p:spPr>
            <p:txBody>
              <a:bodyPr wrap="square" lIns="0" tIns="0" rIns="0" bIns="0" rtlCol="0">
                <a:spAutoFit/>
              </a:bodyPr>
              <a:lstStyle/>
              <a:p>
                <a:pPr algn="r"/>
                <a:r>
                  <a:rPr lang="en-US" b="1" dirty="0">
                    <a:solidFill>
                      <a:schemeClr val="tx2"/>
                    </a:solidFill>
                  </a:rPr>
                  <a:t>INTERNAL PROCESS PERSPECTIVE</a:t>
                </a:r>
              </a:p>
            </p:txBody>
          </p:sp>
        </p:grpSp>
      </p:grpSp>
      <p:grpSp>
        <p:nvGrpSpPr>
          <p:cNvPr id="75" name="Group 74" descr="This image is an icon of a human being. ">
            <a:extLst>
              <a:ext uri="{FF2B5EF4-FFF2-40B4-BE49-F238E27FC236}">
                <a16:creationId xmlns:a16="http://schemas.microsoft.com/office/drawing/2014/main" id="{03658782-57B9-4C48-9C71-07695163187A}"/>
              </a:ext>
            </a:extLst>
          </p:cNvPr>
          <p:cNvGrpSpPr/>
          <p:nvPr/>
        </p:nvGrpSpPr>
        <p:grpSpPr>
          <a:xfrm>
            <a:off x="7286388" y="3305553"/>
            <a:ext cx="344052" cy="301578"/>
            <a:chOff x="9312275" y="5386388"/>
            <a:chExt cx="285750" cy="249238"/>
          </a:xfrm>
          <a:solidFill>
            <a:schemeClr val="bg1"/>
          </a:solidFill>
        </p:grpSpPr>
        <p:sp>
          <p:nvSpPr>
            <p:cNvPr id="76" name="Freeform 3445">
              <a:extLst>
                <a:ext uri="{FF2B5EF4-FFF2-40B4-BE49-F238E27FC236}">
                  <a16:creationId xmlns:a16="http://schemas.microsoft.com/office/drawing/2014/main" id="{7542754E-CB96-41C7-B68A-87941CFD3212}"/>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77" name="Freeform 3446">
              <a:extLst>
                <a:ext uri="{FF2B5EF4-FFF2-40B4-BE49-F238E27FC236}">
                  <a16:creationId xmlns:a16="http://schemas.microsoft.com/office/drawing/2014/main" id="{334072C5-8E7E-4A65-ABAD-8FD2AA02B623}"/>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grpSp>
        <p:nvGrpSpPr>
          <p:cNvPr id="78" name="Group 77" descr="This image is an icon of a bar chart. ">
            <a:extLst>
              <a:ext uri="{FF2B5EF4-FFF2-40B4-BE49-F238E27FC236}">
                <a16:creationId xmlns:a16="http://schemas.microsoft.com/office/drawing/2014/main" id="{ABB60BDA-D4C1-4C07-BE44-8158EF962C92}"/>
              </a:ext>
            </a:extLst>
          </p:cNvPr>
          <p:cNvGrpSpPr/>
          <p:nvPr/>
        </p:nvGrpSpPr>
        <p:grpSpPr>
          <a:xfrm>
            <a:off x="7285439" y="5717267"/>
            <a:ext cx="345964" cy="336153"/>
            <a:chOff x="4892675" y="2501900"/>
            <a:chExt cx="287338" cy="277813"/>
          </a:xfrm>
          <a:solidFill>
            <a:schemeClr val="bg1"/>
          </a:solidFill>
        </p:grpSpPr>
        <p:sp>
          <p:nvSpPr>
            <p:cNvPr id="79" name="Freeform 300">
              <a:extLst>
                <a:ext uri="{FF2B5EF4-FFF2-40B4-BE49-F238E27FC236}">
                  <a16:creationId xmlns:a16="http://schemas.microsoft.com/office/drawing/2014/main" id="{079F1AF8-61FC-4E38-A00F-4F8AC7B28271}"/>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80" name="Freeform 301">
              <a:extLst>
                <a:ext uri="{FF2B5EF4-FFF2-40B4-BE49-F238E27FC236}">
                  <a16:creationId xmlns:a16="http://schemas.microsoft.com/office/drawing/2014/main" id="{12F6D320-A2D7-49AA-A59C-B7DFD83EB68C}"/>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grpSp>
        <p:nvGrpSpPr>
          <p:cNvPr id="81" name="Group 80" descr="This image is an icon of gears. ">
            <a:extLst>
              <a:ext uri="{FF2B5EF4-FFF2-40B4-BE49-F238E27FC236}">
                <a16:creationId xmlns:a16="http://schemas.microsoft.com/office/drawing/2014/main" id="{CF7442ED-E503-49F5-9126-27F11E0DE074}"/>
              </a:ext>
            </a:extLst>
          </p:cNvPr>
          <p:cNvGrpSpPr/>
          <p:nvPr/>
        </p:nvGrpSpPr>
        <p:grpSpPr>
          <a:xfrm>
            <a:off x="4568970" y="5713425"/>
            <a:ext cx="332585" cy="343837"/>
            <a:chOff x="7048500" y="1387475"/>
            <a:chExt cx="276226" cy="284163"/>
          </a:xfrm>
          <a:solidFill>
            <a:schemeClr val="bg1"/>
          </a:solidFill>
        </p:grpSpPr>
        <p:sp>
          <p:nvSpPr>
            <p:cNvPr id="82" name="Freeform 4357">
              <a:extLst>
                <a:ext uri="{FF2B5EF4-FFF2-40B4-BE49-F238E27FC236}">
                  <a16:creationId xmlns:a16="http://schemas.microsoft.com/office/drawing/2014/main" id="{5D20C8D8-9E27-4678-9329-87F88DA477A3}"/>
                </a:ext>
              </a:extLst>
            </p:cNvPr>
            <p:cNvSpPr>
              <a:spLocks noEditPoints="1"/>
            </p:cNvSpPr>
            <p:nvPr/>
          </p:nvSpPr>
          <p:spPr bwMode="auto">
            <a:xfrm>
              <a:off x="7161213" y="1387475"/>
              <a:ext cx="163513" cy="160338"/>
            </a:xfrm>
            <a:custGeom>
              <a:avLst/>
              <a:gdLst>
                <a:gd name="T0" fmla="*/ 229 w 512"/>
                <a:gd name="T1" fmla="*/ 345 h 506"/>
                <a:gd name="T2" fmla="*/ 198 w 512"/>
                <a:gd name="T3" fmla="*/ 328 h 506"/>
                <a:gd name="T4" fmla="*/ 177 w 512"/>
                <a:gd name="T5" fmla="*/ 302 h 506"/>
                <a:gd name="T6" fmla="*/ 166 w 512"/>
                <a:gd name="T7" fmla="*/ 268 h 506"/>
                <a:gd name="T8" fmla="*/ 169 w 512"/>
                <a:gd name="T9" fmla="*/ 232 h 506"/>
                <a:gd name="T10" fmla="*/ 187 w 512"/>
                <a:gd name="T11" fmla="*/ 201 h 506"/>
                <a:gd name="T12" fmla="*/ 213 w 512"/>
                <a:gd name="T13" fmla="*/ 179 h 506"/>
                <a:gd name="T14" fmla="*/ 246 w 512"/>
                <a:gd name="T15" fmla="*/ 169 h 506"/>
                <a:gd name="T16" fmla="*/ 283 w 512"/>
                <a:gd name="T17" fmla="*/ 172 h 506"/>
                <a:gd name="T18" fmla="*/ 314 w 512"/>
                <a:gd name="T19" fmla="*/ 189 h 506"/>
                <a:gd name="T20" fmla="*/ 335 w 512"/>
                <a:gd name="T21" fmla="*/ 216 h 506"/>
                <a:gd name="T22" fmla="*/ 346 w 512"/>
                <a:gd name="T23" fmla="*/ 250 h 506"/>
                <a:gd name="T24" fmla="*/ 343 w 512"/>
                <a:gd name="T25" fmla="*/ 286 h 506"/>
                <a:gd name="T26" fmla="*/ 326 w 512"/>
                <a:gd name="T27" fmla="*/ 316 h 506"/>
                <a:gd name="T28" fmla="*/ 299 w 512"/>
                <a:gd name="T29" fmla="*/ 338 h 506"/>
                <a:gd name="T30" fmla="*/ 265 w 512"/>
                <a:gd name="T31" fmla="*/ 348 h 506"/>
                <a:gd name="T32" fmla="*/ 458 w 512"/>
                <a:gd name="T33" fmla="*/ 276 h 506"/>
                <a:gd name="T34" fmla="*/ 504 w 512"/>
                <a:gd name="T35" fmla="*/ 198 h 506"/>
                <a:gd name="T36" fmla="*/ 511 w 512"/>
                <a:gd name="T37" fmla="*/ 189 h 506"/>
                <a:gd name="T38" fmla="*/ 510 w 512"/>
                <a:gd name="T39" fmla="*/ 178 h 506"/>
                <a:gd name="T40" fmla="*/ 438 w 512"/>
                <a:gd name="T41" fmla="*/ 72 h 506"/>
                <a:gd name="T42" fmla="*/ 363 w 512"/>
                <a:gd name="T43" fmla="*/ 85 h 506"/>
                <a:gd name="T44" fmla="*/ 332 w 512"/>
                <a:gd name="T45" fmla="*/ 10 h 506"/>
                <a:gd name="T46" fmla="*/ 326 w 512"/>
                <a:gd name="T47" fmla="*/ 2 h 506"/>
                <a:gd name="T48" fmla="*/ 204 w 512"/>
                <a:gd name="T49" fmla="*/ 0 h 506"/>
                <a:gd name="T50" fmla="*/ 193 w 512"/>
                <a:gd name="T51" fmla="*/ 3 h 506"/>
                <a:gd name="T52" fmla="*/ 189 w 512"/>
                <a:gd name="T53" fmla="*/ 14 h 506"/>
                <a:gd name="T54" fmla="*/ 162 w 512"/>
                <a:gd name="T55" fmla="*/ 78 h 506"/>
                <a:gd name="T56" fmla="*/ 81 w 512"/>
                <a:gd name="T57" fmla="*/ 74 h 506"/>
                <a:gd name="T58" fmla="*/ 65 w 512"/>
                <a:gd name="T59" fmla="*/ 76 h 506"/>
                <a:gd name="T60" fmla="*/ 1 w 512"/>
                <a:gd name="T61" fmla="*/ 184 h 506"/>
                <a:gd name="T62" fmla="*/ 6 w 512"/>
                <a:gd name="T63" fmla="*/ 197 h 506"/>
                <a:gd name="T64" fmla="*/ 53 w 512"/>
                <a:gd name="T65" fmla="*/ 259 h 506"/>
                <a:gd name="T66" fmla="*/ 4 w 512"/>
                <a:gd name="T67" fmla="*/ 324 h 506"/>
                <a:gd name="T68" fmla="*/ 1 w 512"/>
                <a:gd name="T69" fmla="*/ 338 h 506"/>
                <a:gd name="T70" fmla="*/ 62 w 512"/>
                <a:gd name="T71" fmla="*/ 442 h 506"/>
                <a:gd name="T72" fmla="*/ 73 w 512"/>
                <a:gd name="T73" fmla="*/ 445 h 506"/>
                <a:gd name="T74" fmla="*/ 141 w 512"/>
                <a:gd name="T75" fmla="*/ 427 h 506"/>
                <a:gd name="T76" fmla="*/ 179 w 512"/>
                <a:gd name="T77" fmla="*/ 447 h 506"/>
                <a:gd name="T78" fmla="*/ 190 w 512"/>
                <a:gd name="T79" fmla="*/ 497 h 506"/>
                <a:gd name="T80" fmla="*/ 198 w 512"/>
                <a:gd name="T81" fmla="*/ 505 h 506"/>
                <a:gd name="T82" fmla="*/ 320 w 512"/>
                <a:gd name="T83" fmla="*/ 506 h 506"/>
                <a:gd name="T84" fmla="*/ 330 w 512"/>
                <a:gd name="T85" fmla="*/ 499 h 506"/>
                <a:gd name="T86" fmla="*/ 332 w 512"/>
                <a:gd name="T87" fmla="*/ 448 h 506"/>
                <a:gd name="T88" fmla="*/ 387 w 512"/>
                <a:gd name="T89" fmla="*/ 416 h 506"/>
                <a:gd name="T90" fmla="*/ 441 w 512"/>
                <a:gd name="T91" fmla="*/ 446 h 506"/>
                <a:gd name="T92" fmla="*/ 451 w 512"/>
                <a:gd name="T93" fmla="*/ 440 h 506"/>
                <a:gd name="T94" fmla="*/ 512 w 512"/>
                <a:gd name="T95" fmla="*/ 335 h 506"/>
                <a:gd name="T96" fmla="*/ 509 w 512"/>
                <a:gd name="T97" fmla="*/ 323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2" h="506">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83" name="Freeform 4358">
              <a:extLst>
                <a:ext uri="{FF2B5EF4-FFF2-40B4-BE49-F238E27FC236}">
                  <a16:creationId xmlns:a16="http://schemas.microsoft.com/office/drawing/2014/main" id="{51F64262-4CAE-411C-BA9D-7B6EC8255730}"/>
                </a:ext>
              </a:extLst>
            </p:cNvPr>
            <p:cNvSpPr>
              <a:spLocks noEditPoints="1"/>
            </p:cNvSpPr>
            <p:nvPr/>
          </p:nvSpPr>
          <p:spPr bwMode="auto">
            <a:xfrm>
              <a:off x="7048500" y="1509713"/>
              <a:ext cx="161925" cy="161925"/>
            </a:xfrm>
            <a:custGeom>
              <a:avLst/>
              <a:gdLst>
                <a:gd name="T0" fmla="*/ 229 w 511"/>
                <a:gd name="T1" fmla="*/ 335 h 509"/>
                <a:gd name="T2" fmla="*/ 198 w 511"/>
                <a:gd name="T3" fmla="*/ 319 h 509"/>
                <a:gd name="T4" fmla="*/ 176 w 511"/>
                <a:gd name="T5" fmla="*/ 292 h 509"/>
                <a:gd name="T6" fmla="*/ 166 w 511"/>
                <a:gd name="T7" fmla="*/ 258 h 509"/>
                <a:gd name="T8" fmla="*/ 169 w 511"/>
                <a:gd name="T9" fmla="*/ 223 h 509"/>
                <a:gd name="T10" fmla="*/ 186 w 511"/>
                <a:gd name="T11" fmla="*/ 191 h 509"/>
                <a:gd name="T12" fmla="*/ 213 w 511"/>
                <a:gd name="T13" fmla="*/ 169 h 509"/>
                <a:gd name="T14" fmla="*/ 246 w 511"/>
                <a:gd name="T15" fmla="*/ 158 h 509"/>
                <a:gd name="T16" fmla="*/ 282 w 511"/>
                <a:gd name="T17" fmla="*/ 163 h 509"/>
                <a:gd name="T18" fmla="*/ 313 w 511"/>
                <a:gd name="T19" fmla="*/ 179 h 509"/>
                <a:gd name="T20" fmla="*/ 335 w 511"/>
                <a:gd name="T21" fmla="*/ 206 h 509"/>
                <a:gd name="T22" fmla="*/ 346 w 511"/>
                <a:gd name="T23" fmla="*/ 240 h 509"/>
                <a:gd name="T24" fmla="*/ 342 w 511"/>
                <a:gd name="T25" fmla="*/ 276 h 509"/>
                <a:gd name="T26" fmla="*/ 325 w 511"/>
                <a:gd name="T27" fmla="*/ 306 h 509"/>
                <a:gd name="T28" fmla="*/ 298 w 511"/>
                <a:gd name="T29" fmla="*/ 328 h 509"/>
                <a:gd name="T30" fmla="*/ 265 w 511"/>
                <a:gd name="T31" fmla="*/ 338 h 509"/>
                <a:gd name="T32" fmla="*/ 511 w 511"/>
                <a:gd name="T33" fmla="*/ 173 h 509"/>
                <a:gd name="T34" fmla="*/ 450 w 511"/>
                <a:gd name="T35" fmla="*/ 67 h 509"/>
                <a:gd name="T36" fmla="*/ 441 w 511"/>
                <a:gd name="T37" fmla="*/ 63 h 509"/>
                <a:gd name="T38" fmla="*/ 386 w 511"/>
                <a:gd name="T39" fmla="*/ 92 h 509"/>
                <a:gd name="T40" fmla="*/ 332 w 511"/>
                <a:gd name="T41" fmla="*/ 59 h 509"/>
                <a:gd name="T42" fmla="*/ 329 w 511"/>
                <a:gd name="T43" fmla="*/ 6 h 509"/>
                <a:gd name="T44" fmla="*/ 320 w 511"/>
                <a:gd name="T45" fmla="*/ 0 h 509"/>
                <a:gd name="T46" fmla="*/ 198 w 511"/>
                <a:gd name="T47" fmla="*/ 1 h 509"/>
                <a:gd name="T48" fmla="*/ 190 w 511"/>
                <a:gd name="T49" fmla="*/ 9 h 509"/>
                <a:gd name="T50" fmla="*/ 179 w 511"/>
                <a:gd name="T51" fmla="*/ 61 h 509"/>
                <a:gd name="T52" fmla="*/ 141 w 511"/>
                <a:gd name="T53" fmla="*/ 81 h 509"/>
                <a:gd name="T54" fmla="*/ 68 w 511"/>
                <a:gd name="T55" fmla="*/ 63 h 509"/>
                <a:gd name="T56" fmla="*/ 60 w 511"/>
                <a:gd name="T57" fmla="*/ 70 h 509"/>
                <a:gd name="T58" fmla="*/ 1 w 511"/>
                <a:gd name="T59" fmla="*/ 177 h 509"/>
                <a:gd name="T60" fmla="*/ 5 w 511"/>
                <a:gd name="T61" fmla="*/ 186 h 509"/>
                <a:gd name="T62" fmla="*/ 52 w 511"/>
                <a:gd name="T63" fmla="*/ 249 h 509"/>
                <a:gd name="T64" fmla="*/ 5 w 511"/>
                <a:gd name="T65" fmla="*/ 311 h 509"/>
                <a:gd name="T66" fmla="*/ 0 w 511"/>
                <a:gd name="T67" fmla="*/ 322 h 509"/>
                <a:gd name="T68" fmla="*/ 59 w 511"/>
                <a:gd name="T69" fmla="*/ 429 h 509"/>
                <a:gd name="T70" fmla="*/ 74 w 511"/>
                <a:gd name="T71" fmla="*/ 435 h 509"/>
                <a:gd name="T72" fmla="*/ 140 w 511"/>
                <a:gd name="T73" fmla="*/ 416 h 509"/>
                <a:gd name="T74" fmla="*/ 179 w 511"/>
                <a:gd name="T75" fmla="*/ 438 h 509"/>
                <a:gd name="T76" fmla="*/ 190 w 511"/>
                <a:gd name="T77" fmla="*/ 500 h 509"/>
                <a:gd name="T78" fmla="*/ 198 w 511"/>
                <a:gd name="T79" fmla="*/ 508 h 509"/>
                <a:gd name="T80" fmla="*/ 320 w 511"/>
                <a:gd name="T81" fmla="*/ 509 h 509"/>
                <a:gd name="T82" fmla="*/ 329 w 511"/>
                <a:gd name="T83" fmla="*/ 503 h 509"/>
                <a:gd name="T84" fmla="*/ 332 w 511"/>
                <a:gd name="T85" fmla="*/ 439 h 509"/>
                <a:gd name="T86" fmla="*/ 387 w 511"/>
                <a:gd name="T87" fmla="*/ 407 h 509"/>
                <a:gd name="T88" fmla="*/ 441 w 511"/>
                <a:gd name="T89" fmla="*/ 435 h 509"/>
                <a:gd name="T90" fmla="*/ 450 w 511"/>
                <a:gd name="T91" fmla="*/ 431 h 509"/>
                <a:gd name="T92" fmla="*/ 511 w 511"/>
                <a:gd name="T93" fmla="*/ 324 h 509"/>
                <a:gd name="T94" fmla="*/ 504 w 511"/>
                <a:gd name="T95" fmla="*/ 309 h 509"/>
                <a:gd name="T96" fmla="*/ 459 w 511"/>
                <a:gd name="T97" fmla="*/ 233 h 509"/>
                <a:gd name="T98" fmla="*/ 508 w 511"/>
                <a:gd name="T99" fmla="*/ 18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1" h="509">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grpSp>
        <p:nvGrpSpPr>
          <p:cNvPr id="84" name="Group 83" descr="This image is two arrows in a circle to symbolize a process. ">
            <a:extLst>
              <a:ext uri="{FF2B5EF4-FFF2-40B4-BE49-F238E27FC236}">
                <a16:creationId xmlns:a16="http://schemas.microsoft.com/office/drawing/2014/main" id="{14DA0634-ECCE-4CF7-85D2-FEC8036445AF}"/>
              </a:ext>
            </a:extLst>
          </p:cNvPr>
          <p:cNvGrpSpPr/>
          <p:nvPr/>
        </p:nvGrpSpPr>
        <p:grpSpPr>
          <a:xfrm>
            <a:off x="5110383" y="3864527"/>
            <a:ext cx="1903065" cy="1494473"/>
            <a:chOff x="1474788" y="828675"/>
            <a:chExt cx="285750" cy="222251"/>
          </a:xfrm>
          <a:solidFill>
            <a:schemeClr val="tx1">
              <a:lumMod val="65000"/>
              <a:lumOff val="35000"/>
            </a:schemeClr>
          </a:solidFill>
        </p:grpSpPr>
        <p:sp>
          <p:nvSpPr>
            <p:cNvPr id="85" name="Freeform 1682">
              <a:extLst>
                <a:ext uri="{FF2B5EF4-FFF2-40B4-BE49-F238E27FC236}">
                  <a16:creationId xmlns:a16="http://schemas.microsoft.com/office/drawing/2014/main" id="{AC2A946F-ADD8-48D4-A56D-8ED1970BD883}"/>
                </a:ext>
              </a:extLst>
            </p:cNvPr>
            <p:cNvSpPr>
              <a:spLocks/>
            </p:cNvSpPr>
            <p:nvPr/>
          </p:nvSpPr>
          <p:spPr bwMode="auto">
            <a:xfrm>
              <a:off x="1538288" y="912813"/>
              <a:ext cx="222250" cy="138113"/>
            </a:xfrm>
            <a:custGeom>
              <a:avLst/>
              <a:gdLst>
                <a:gd name="T0" fmla="*/ 482 w 559"/>
                <a:gd name="T1" fmla="*/ 11 h 348"/>
                <a:gd name="T2" fmla="*/ 474 w 559"/>
                <a:gd name="T3" fmla="*/ 3 h 348"/>
                <a:gd name="T4" fmla="*/ 464 w 559"/>
                <a:gd name="T5" fmla="*/ 0 h 348"/>
                <a:gd name="T6" fmla="*/ 452 w 559"/>
                <a:gd name="T7" fmla="*/ 2 h 348"/>
                <a:gd name="T8" fmla="*/ 443 w 559"/>
                <a:gd name="T9" fmla="*/ 7 h 348"/>
                <a:gd name="T10" fmla="*/ 344 w 559"/>
                <a:gd name="T11" fmla="*/ 128 h 348"/>
                <a:gd name="T12" fmla="*/ 342 w 559"/>
                <a:gd name="T13" fmla="*/ 136 h 348"/>
                <a:gd name="T14" fmla="*/ 342 w 559"/>
                <a:gd name="T15" fmla="*/ 145 h 348"/>
                <a:gd name="T16" fmla="*/ 346 w 559"/>
                <a:gd name="T17" fmla="*/ 154 h 348"/>
                <a:gd name="T18" fmla="*/ 354 w 559"/>
                <a:gd name="T19" fmla="*/ 160 h 348"/>
                <a:gd name="T20" fmla="*/ 363 w 559"/>
                <a:gd name="T21" fmla="*/ 163 h 348"/>
                <a:gd name="T22" fmla="*/ 371 w 559"/>
                <a:gd name="T23" fmla="*/ 162 h 348"/>
                <a:gd name="T24" fmla="*/ 380 w 559"/>
                <a:gd name="T25" fmla="*/ 157 h 348"/>
                <a:gd name="T26" fmla="*/ 440 w 559"/>
                <a:gd name="T27" fmla="*/ 87 h 348"/>
                <a:gd name="T28" fmla="*/ 434 w 559"/>
                <a:gd name="T29" fmla="*/ 122 h 348"/>
                <a:gd name="T30" fmla="*/ 422 w 559"/>
                <a:gd name="T31" fmla="*/ 156 h 348"/>
                <a:gd name="T32" fmla="*/ 406 w 559"/>
                <a:gd name="T33" fmla="*/ 188 h 348"/>
                <a:gd name="T34" fmla="*/ 384 w 559"/>
                <a:gd name="T35" fmla="*/ 217 h 348"/>
                <a:gd name="T36" fmla="*/ 357 w 559"/>
                <a:gd name="T37" fmla="*/ 244 h 348"/>
                <a:gd name="T38" fmla="*/ 327 w 559"/>
                <a:gd name="T39" fmla="*/ 266 h 348"/>
                <a:gd name="T40" fmla="*/ 294 w 559"/>
                <a:gd name="T41" fmla="*/ 283 h 348"/>
                <a:gd name="T42" fmla="*/ 259 w 559"/>
                <a:gd name="T43" fmla="*/ 294 h 348"/>
                <a:gd name="T44" fmla="*/ 229 w 559"/>
                <a:gd name="T45" fmla="*/ 300 h 348"/>
                <a:gd name="T46" fmla="*/ 199 w 559"/>
                <a:gd name="T47" fmla="*/ 301 h 348"/>
                <a:gd name="T48" fmla="*/ 170 w 559"/>
                <a:gd name="T49" fmla="*/ 299 h 348"/>
                <a:gd name="T50" fmla="*/ 142 w 559"/>
                <a:gd name="T51" fmla="*/ 293 h 348"/>
                <a:gd name="T52" fmla="*/ 114 w 559"/>
                <a:gd name="T53" fmla="*/ 283 h 348"/>
                <a:gd name="T54" fmla="*/ 89 w 559"/>
                <a:gd name="T55" fmla="*/ 270 h 348"/>
                <a:gd name="T56" fmla="*/ 64 w 559"/>
                <a:gd name="T57" fmla="*/ 254 h 348"/>
                <a:gd name="T58" fmla="*/ 41 w 559"/>
                <a:gd name="T59" fmla="*/ 234 h 348"/>
                <a:gd name="T60" fmla="*/ 33 w 559"/>
                <a:gd name="T61" fmla="*/ 229 h 348"/>
                <a:gd name="T62" fmla="*/ 25 w 559"/>
                <a:gd name="T63" fmla="*/ 227 h 348"/>
                <a:gd name="T64" fmla="*/ 16 w 559"/>
                <a:gd name="T65" fmla="*/ 229 h 348"/>
                <a:gd name="T66" fmla="*/ 7 w 559"/>
                <a:gd name="T67" fmla="*/ 234 h 348"/>
                <a:gd name="T68" fmla="*/ 3 w 559"/>
                <a:gd name="T69" fmla="*/ 241 h 348"/>
                <a:gd name="T70" fmla="*/ 0 w 559"/>
                <a:gd name="T71" fmla="*/ 251 h 348"/>
                <a:gd name="T72" fmla="*/ 3 w 559"/>
                <a:gd name="T73" fmla="*/ 260 h 348"/>
                <a:gd name="T74" fmla="*/ 8 w 559"/>
                <a:gd name="T75" fmla="*/ 269 h 348"/>
                <a:gd name="T76" fmla="*/ 28 w 559"/>
                <a:gd name="T77" fmla="*/ 287 h 348"/>
                <a:gd name="T78" fmla="*/ 51 w 559"/>
                <a:gd name="T79" fmla="*/ 303 h 348"/>
                <a:gd name="T80" fmla="*/ 74 w 559"/>
                <a:gd name="T81" fmla="*/ 318 h 348"/>
                <a:gd name="T82" fmla="*/ 99 w 559"/>
                <a:gd name="T83" fmla="*/ 329 h 348"/>
                <a:gd name="T84" fmla="*/ 124 w 559"/>
                <a:gd name="T85" fmla="*/ 337 h 348"/>
                <a:gd name="T86" fmla="*/ 151 w 559"/>
                <a:gd name="T87" fmla="*/ 344 h 348"/>
                <a:gd name="T88" fmla="*/ 177 w 559"/>
                <a:gd name="T89" fmla="*/ 347 h 348"/>
                <a:gd name="T90" fmla="*/ 205 w 559"/>
                <a:gd name="T91" fmla="*/ 348 h 348"/>
                <a:gd name="T92" fmla="*/ 237 w 559"/>
                <a:gd name="T93" fmla="*/ 347 h 348"/>
                <a:gd name="T94" fmla="*/ 270 w 559"/>
                <a:gd name="T95" fmla="*/ 342 h 348"/>
                <a:gd name="T96" fmla="*/ 311 w 559"/>
                <a:gd name="T97" fmla="*/ 329 h 348"/>
                <a:gd name="T98" fmla="*/ 348 w 559"/>
                <a:gd name="T99" fmla="*/ 310 h 348"/>
                <a:gd name="T100" fmla="*/ 382 w 559"/>
                <a:gd name="T101" fmla="*/ 286 h 348"/>
                <a:gd name="T102" fmla="*/ 413 w 559"/>
                <a:gd name="T103" fmla="*/ 257 h 348"/>
                <a:gd name="T104" fmla="*/ 439 w 559"/>
                <a:gd name="T105" fmla="*/ 224 h 348"/>
                <a:gd name="T106" fmla="*/ 460 w 559"/>
                <a:gd name="T107" fmla="*/ 188 h 348"/>
                <a:gd name="T108" fmla="*/ 475 w 559"/>
                <a:gd name="T109" fmla="*/ 150 h 348"/>
                <a:gd name="T110" fmla="*/ 485 w 559"/>
                <a:gd name="T111" fmla="*/ 110 h 348"/>
                <a:gd name="T112" fmla="*/ 518 w 559"/>
                <a:gd name="T113" fmla="*/ 163 h 348"/>
                <a:gd name="T114" fmla="*/ 529 w 559"/>
                <a:gd name="T115" fmla="*/ 168 h 348"/>
                <a:gd name="T116" fmla="*/ 541 w 559"/>
                <a:gd name="T117" fmla="*/ 168 h 348"/>
                <a:gd name="T118" fmla="*/ 551 w 559"/>
                <a:gd name="T119" fmla="*/ 164 h 348"/>
                <a:gd name="T120" fmla="*/ 557 w 559"/>
                <a:gd name="T121" fmla="*/ 156 h 348"/>
                <a:gd name="T122" fmla="*/ 559 w 559"/>
                <a:gd name="T123" fmla="*/ 147 h 348"/>
                <a:gd name="T124" fmla="*/ 558 w 559"/>
                <a:gd name="T125" fmla="*/ 13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9" h="348">
                  <a:moveTo>
                    <a:pt x="556" y="133"/>
                  </a:moveTo>
                  <a:lnTo>
                    <a:pt x="482" y="11"/>
                  </a:lnTo>
                  <a:lnTo>
                    <a:pt x="478" y="6"/>
                  </a:lnTo>
                  <a:lnTo>
                    <a:pt x="474" y="3"/>
                  </a:lnTo>
                  <a:lnTo>
                    <a:pt x="470" y="1"/>
                  </a:lnTo>
                  <a:lnTo>
                    <a:pt x="464" y="0"/>
                  </a:lnTo>
                  <a:lnTo>
                    <a:pt x="458" y="0"/>
                  </a:lnTo>
                  <a:lnTo>
                    <a:pt x="452" y="2"/>
                  </a:lnTo>
                  <a:lnTo>
                    <a:pt x="448" y="4"/>
                  </a:lnTo>
                  <a:lnTo>
                    <a:pt x="443" y="7"/>
                  </a:lnTo>
                  <a:lnTo>
                    <a:pt x="346" y="123"/>
                  </a:lnTo>
                  <a:lnTo>
                    <a:pt x="344" y="128"/>
                  </a:lnTo>
                  <a:lnTo>
                    <a:pt x="342" y="132"/>
                  </a:lnTo>
                  <a:lnTo>
                    <a:pt x="342" y="136"/>
                  </a:lnTo>
                  <a:lnTo>
                    <a:pt x="342" y="141"/>
                  </a:lnTo>
                  <a:lnTo>
                    <a:pt x="342" y="145"/>
                  </a:lnTo>
                  <a:lnTo>
                    <a:pt x="344" y="150"/>
                  </a:lnTo>
                  <a:lnTo>
                    <a:pt x="346" y="154"/>
                  </a:lnTo>
                  <a:lnTo>
                    <a:pt x="349" y="157"/>
                  </a:lnTo>
                  <a:lnTo>
                    <a:pt x="354" y="160"/>
                  </a:lnTo>
                  <a:lnTo>
                    <a:pt x="358" y="162"/>
                  </a:lnTo>
                  <a:lnTo>
                    <a:pt x="363" y="163"/>
                  </a:lnTo>
                  <a:lnTo>
                    <a:pt x="367" y="163"/>
                  </a:lnTo>
                  <a:lnTo>
                    <a:pt x="371" y="162"/>
                  </a:lnTo>
                  <a:lnTo>
                    <a:pt x="376" y="161"/>
                  </a:lnTo>
                  <a:lnTo>
                    <a:pt x="380" y="157"/>
                  </a:lnTo>
                  <a:lnTo>
                    <a:pt x="384" y="155"/>
                  </a:lnTo>
                  <a:lnTo>
                    <a:pt x="440" y="87"/>
                  </a:lnTo>
                  <a:lnTo>
                    <a:pt x="438" y="104"/>
                  </a:lnTo>
                  <a:lnTo>
                    <a:pt x="434" y="122"/>
                  </a:lnTo>
                  <a:lnTo>
                    <a:pt x="429" y="139"/>
                  </a:lnTo>
                  <a:lnTo>
                    <a:pt x="422" y="156"/>
                  </a:lnTo>
                  <a:lnTo>
                    <a:pt x="414" y="173"/>
                  </a:lnTo>
                  <a:lnTo>
                    <a:pt x="406" y="188"/>
                  </a:lnTo>
                  <a:lnTo>
                    <a:pt x="395" y="204"/>
                  </a:lnTo>
                  <a:lnTo>
                    <a:pt x="384" y="217"/>
                  </a:lnTo>
                  <a:lnTo>
                    <a:pt x="371" y="231"/>
                  </a:lnTo>
                  <a:lnTo>
                    <a:pt x="357" y="244"/>
                  </a:lnTo>
                  <a:lnTo>
                    <a:pt x="343" y="256"/>
                  </a:lnTo>
                  <a:lnTo>
                    <a:pt x="327" y="266"/>
                  </a:lnTo>
                  <a:lnTo>
                    <a:pt x="312" y="274"/>
                  </a:lnTo>
                  <a:lnTo>
                    <a:pt x="294" y="283"/>
                  </a:lnTo>
                  <a:lnTo>
                    <a:pt x="276" y="290"/>
                  </a:lnTo>
                  <a:lnTo>
                    <a:pt x="259" y="294"/>
                  </a:lnTo>
                  <a:lnTo>
                    <a:pt x="243" y="298"/>
                  </a:lnTo>
                  <a:lnTo>
                    <a:pt x="229" y="300"/>
                  </a:lnTo>
                  <a:lnTo>
                    <a:pt x="215" y="301"/>
                  </a:lnTo>
                  <a:lnTo>
                    <a:pt x="199" y="301"/>
                  </a:lnTo>
                  <a:lnTo>
                    <a:pt x="185" y="301"/>
                  </a:lnTo>
                  <a:lnTo>
                    <a:pt x="170" y="299"/>
                  </a:lnTo>
                  <a:lnTo>
                    <a:pt x="156" y="297"/>
                  </a:lnTo>
                  <a:lnTo>
                    <a:pt x="142" y="293"/>
                  </a:lnTo>
                  <a:lnTo>
                    <a:pt x="128" y="289"/>
                  </a:lnTo>
                  <a:lnTo>
                    <a:pt x="114" y="283"/>
                  </a:lnTo>
                  <a:lnTo>
                    <a:pt x="101" y="278"/>
                  </a:lnTo>
                  <a:lnTo>
                    <a:pt x="89" y="270"/>
                  </a:lnTo>
                  <a:lnTo>
                    <a:pt x="75" y="262"/>
                  </a:lnTo>
                  <a:lnTo>
                    <a:pt x="64" y="254"/>
                  </a:lnTo>
                  <a:lnTo>
                    <a:pt x="52" y="245"/>
                  </a:lnTo>
                  <a:lnTo>
                    <a:pt x="41" y="234"/>
                  </a:lnTo>
                  <a:lnTo>
                    <a:pt x="38" y="231"/>
                  </a:lnTo>
                  <a:lnTo>
                    <a:pt x="33" y="229"/>
                  </a:lnTo>
                  <a:lnTo>
                    <a:pt x="29" y="228"/>
                  </a:lnTo>
                  <a:lnTo>
                    <a:pt x="25" y="227"/>
                  </a:lnTo>
                  <a:lnTo>
                    <a:pt x="20" y="228"/>
                  </a:lnTo>
                  <a:lnTo>
                    <a:pt x="16" y="229"/>
                  </a:lnTo>
                  <a:lnTo>
                    <a:pt x="11" y="231"/>
                  </a:lnTo>
                  <a:lnTo>
                    <a:pt x="7" y="234"/>
                  </a:lnTo>
                  <a:lnTo>
                    <a:pt x="5" y="238"/>
                  </a:lnTo>
                  <a:lnTo>
                    <a:pt x="3" y="241"/>
                  </a:lnTo>
                  <a:lnTo>
                    <a:pt x="1" y="247"/>
                  </a:lnTo>
                  <a:lnTo>
                    <a:pt x="0" y="251"/>
                  </a:lnTo>
                  <a:lnTo>
                    <a:pt x="1" y="256"/>
                  </a:lnTo>
                  <a:lnTo>
                    <a:pt x="3" y="260"/>
                  </a:lnTo>
                  <a:lnTo>
                    <a:pt x="5" y="265"/>
                  </a:lnTo>
                  <a:lnTo>
                    <a:pt x="8" y="269"/>
                  </a:lnTo>
                  <a:lnTo>
                    <a:pt x="18" y="278"/>
                  </a:lnTo>
                  <a:lnTo>
                    <a:pt x="28" y="287"/>
                  </a:lnTo>
                  <a:lnTo>
                    <a:pt x="39" y="295"/>
                  </a:lnTo>
                  <a:lnTo>
                    <a:pt x="51" y="303"/>
                  </a:lnTo>
                  <a:lnTo>
                    <a:pt x="62" y="311"/>
                  </a:lnTo>
                  <a:lnTo>
                    <a:pt x="74" y="318"/>
                  </a:lnTo>
                  <a:lnTo>
                    <a:pt x="86" y="323"/>
                  </a:lnTo>
                  <a:lnTo>
                    <a:pt x="99" y="329"/>
                  </a:lnTo>
                  <a:lnTo>
                    <a:pt x="112" y="333"/>
                  </a:lnTo>
                  <a:lnTo>
                    <a:pt x="124" y="337"/>
                  </a:lnTo>
                  <a:lnTo>
                    <a:pt x="137" y="341"/>
                  </a:lnTo>
                  <a:lnTo>
                    <a:pt x="151" y="344"/>
                  </a:lnTo>
                  <a:lnTo>
                    <a:pt x="164" y="346"/>
                  </a:lnTo>
                  <a:lnTo>
                    <a:pt x="177" y="347"/>
                  </a:lnTo>
                  <a:lnTo>
                    <a:pt x="190" y="348"/>
                  </a:lnTo>
                  <a:lnTo>
                    <a:pt x="205" y="348"/>
                  </a:lnTo>
                  <a:lnTo>
                    <a:pt x="220" y="348"/>
                  </a:lnTo>
                  <a:lnTo>
                    <a:pt x="237" y="347"/>
                  </a:lnTo>
                  <a:lnTo>
                    <a:pt x="253" y="345"/>
                  </a:lnTo>
                  <a:lnTo>
                    <a:pt x="270" y="342"/>
                  </a:lnTo>
                  <a:lnTo>
                    <a:pt x="291" y="336"/>
                  </a:lnTo>
                  <a:lnTo>
                    <a:pt x="311" y="329"/>
                  </a:lnTo>
                  <a:lnTo>
                    <a:pt x="329" y="320"/>
                  </a:lnTo>
                  <a:lnTo>
                    <a:pt x="348" y="310"/>
                  </a:lnTo>
                  <a:lnTo>
                    <a:pt x="366" y="298"/>
                  </a:lnTo>
                  <a:lnTo>
                    <a:pt x="382" y="286"/>
                  </a:lnTo>
                  <a:lnTo>
                    <a:pt x="398" y="271"/>
                  </a:lnTo>
                  <a:lnTo>
                    <a:pt x="413" y="257"/>
                  </a:lnTo>
                  <a:lnTo>
                    <a:pt x="427" y="240"/>
                  </a:lnTo>
                  <a:lnTo>
                    <a:pt x="439" y="224"/>
                  </a:lnTo>
                  <a:lnTo>
                    <a:pt x="450" y="206"/>
                  </a:lnTo>
                  <a:lnTo>
                    <a:pt x="460" y="188"/>
                  </a:lnTo>
                  <a:lnTo>
                    <a:pt x="469" y="170"/>
                  </a:lnTo>
                  <a:lnTo>
                    <a:pt x="475" y="150"/>
                  </a:lnTo>
                  <a:lnTo>
                    <a:pt x="482" y="131"/>
                  </a:lnTo>
                  <a:lnTo>
                    <a:pt x="485" y="110"/>
                  </a:lnTo>
                  <a:lnTo>
                    <a:pt x="514" y="159"/>
                  </a:lnTo>
                  <a:lnTo>
                    <a:pt x="518" y="163"/>
                  </a:lnTo>
                  <a:lnTo>
                    <a:pt x="523" y="166"/>
                  </a:lnTo>
                  <a:lnTo>
                    <a:pt x="529" y="168"/>
                  </a:lnTo>
                  <a:lnTo>
                    <a:pt x="535" y="170"/>
                  </a:lnTo>
                  <a:lnTo>
                    <a:pt x="541" y="168"/>
                  </a:lnTo>
                  <a:lnTo>
                    <a:pt x="547" y="166"/>
                  </a:lnTo>
                  <a:lnTo>
                    <a:pt x="551" y="164"/>
                  </a:lnTo>
                  <a:lnTo>
                    <a:pt x="555" y="160"/>
                  </a:lnTo>
                  <a:lnTo>
                    <a:pt x="557" y="156"/>
                  </a:lnTo>
                  <a:lnTo>
                    <a:pt x="558" y="152"/>
                  </a:lnTo>
                  <a:lnTo>
                    <a:pt x="559" y="147"/>
                  </a:lnTo>
                  <a:lnTo>
                    <a:pt x="559" y="142"/>
                  </a:lnTo>
                  <a:lnTo>
                    <a:pt x="558" y="138"/>
                  </a:lnTo>
                  <a:lnTo>
                    <a:pt x="55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86" name="Freeform 1683">
              <a:extLst>
                <a:ext uri="{FF2B5EF4-FFF2-40B4-BE49-F238E27FC236}">
                  <a16:creationId xmlns:a16="http://schemas.microsoft.com/office/drawing/2014/main" id="{0B7A1438-DF2D-4224-BF82-C687BA59AC54}"/>
                </a:ext>
              </a:extLst>
            </p:cNvPr>
            <p:cNvSpPr>
              <a:spLocks/>
            </p:cNvSpPr>
            <p:nvPr/>
          </p:nvSpPr>
          <p:spPr bwMode="auto">
            <a:xfrm>
              <a:off x="1474788" y="828675"/>
              <a:ext cx="230188" cy="150813"/>
            </a:xfrm>
            <a:custGeom>
              <a:avLst/>
              <a:gdLst>
                <a:gd name="T0" fmla="*/ 212 w 581"/>
                <a:gd name="T1" fmla="*/ 217 h 379"/>
                <a:gd name="T2" fmla="*/ 198 w 581"/>
                <a:gd name="T3" fmla="*/ 217 h 379"/>
                <a:gd name="T4" fmla="*/ 187 w 581"/>
                <a:gd name="T5" fmla="*/ 226 h 379"/>
                <a:gd name="T6" fmla="*/ 124 w 581"/>
                <a:gd name="T7" fmla="*/ 267 h 379"/>
                <a:gd name="T8" fmla="*/ 135 w 581"/>
                <a:gd name="T9" fmla="*/ 216 h 379"/>
                <a:gd name="T10" fmla="*/ 157 w 581"/>
                <a:gd name="T11" fmla="*/ 167 h 379"/>
                <a:gd name="T12" fmla="*/ 178 w 581"/>
                <a:gd name="T13" fmla="*/ 138 h 379"/>
                <a:gd name="T14" fmla="*/ 203 w 581"/>
                <a:gd name="T15" fmla="*/ 110 h 379"/>
                <a:gd name="T16" fmla="*/ 233 w 581"/>
                <a:gd name="T17" fmla="*/ 88 h 379"/>
                <a:gd name="T18" fmla="*/ 265 w 581"/>
                <a:gd name="T19" fmla="*/ 70 h 379"/>
                <a:gd name="T20" fmla="*/ 299 w 581"/>
                <a:gd name="T21" fmla="*/ 57 h 379"/>
                <a:gd name="T22" fmla="*/ 343 w 581"/>
                <a:gd name="T23" fmla="*/ 49 h 379"/>
                <a:gd name="T24" fmla="*/ 390 w 581"/>
                <a:gd name="T25" fmla="*/ 49 h 379"/>
                <a:gd name="T26" fmla="*/ 435 w 581"/>
                <a:gd name="T27" fmla="*/ 58 h 379"/>
                <a:gd name="T28" fmla="*/ 478 w 581"/>
                <a:gd name="T29" fmla="*/ 77 h 379"/>
                <a:gd name="T30" fmla="*/ 517 w 581"/>
                <a:gd name="T31" fmla="*/ 103 h 379"/>
                <a:gd name="T32" fmla="*/ 542 w 581"/>
                <a:gd name="T33" fmla="*/ 130 h 379"/>
                <a:gd name="T34" fmla="*/ 556 w 581"/>
                <a:gd name="T35" fmla="*/ 134 h 379"/>
                <a:gd name="T36" fmla="*/ 569 w 581"/>
                <a:gd name="T37" fmla="*/ 131 h 379"/>
                <a:gd name="T38" fmla="*/ 579 w 581"/>
                <a:gd name="T39" fmla="*/ 121 h 379"/>
                <a:gd name="T40" fmla="*/ 581 w 581"/>
                <a:gd name="T41" fmla="*/ 108 h 379"/>
                <a:gd name="T42" fmla="*/ 576 w 581"/>
                <a:gd name="T43" fmla="*/ 94 h 379"/>
                <a:gd name="T44" fmla="*/ 532 w 581"/>
                <a:gd name="T45" fmla="*/ 56 h 379"/>
                <a:gd name="T46" fmla="*/ 485 w 581"/>
                <a:gd name="T47" fmla="*/ 27 h 379"/>
                <a:gd name="T48" fmla="*/ 432 w 581"/>
                <a:gd name="T49" fmla="*/ 8 h 379"/>
                <a:gd name="T50" fmla="*/ 376 w 581"/>
                <a:gd name="T51" fmla="*/ 0 h 379"/>
                <a:gd name="T52" fmla="*/ 319 w 581"/>
                <a:gd name="T53" fmla="*/ 4 h 379"/>
                <a:gd name="T54" fmla="*/ 272 w 581"/>
                <a:gd name="T55" fmla="*/ 16 h 379"/>
                <a:gd name="T56" fmla="*/ 232 w 581"/>
                <a:gd name="T57" fmla="*/ 34 h 379"/>
                <a:gd name="T58" fmla="*/ 195 w 581"/>
                <a:gd name="T59" fmla="*/ 57 h 379"/>
                <a:gd name="T60" fmla="*/ 161 w 581"/>
                <a:gd name="T61" fmla="*/ 86 h 379"/>
                <a:gd name="T62" fmla="*/ 132 w 581"/>
                <a:gd name="T63" fmla="*/ 119 h 379"/>
                <a:gd name="T64" fmla="*/ 107 w 581"/>
                <a:gd name="T65" fmla="*/ 159 h 379"/>
                <a:gd name="T66" fmla="*/ 89 w 581"/>
                <a:gd name="T67" fmla="*/ 203 h 379"/>
                <a:gd name="T68" fmla="*/ 78 w 581"/>
                <a:gd name="T69" fmla="*/ 249 h 379"/>
                <a:gd name="T70" fmla="*/ 41 w 581"/>
                <a:gd name="T71" fmla="*/ 214 h 379"/>
                <a:gd name="T72" fmla="*/ 29 w 581"/>
                <a:gd name="T73" fmla="*/ 207 h 379"/>
                <a:gd name="T74" fmla="*/ 15 w 581"/>
                <a:gd name="T75" fmla="*/ 208 h 379"/>
                <a:gd name="T76" fmla="*/ 4 w 581"/>
                <a:gd name="T77" fmla="*/ 218 h 379"/>
                <a:gd name="T78" fmla="*/ 0 w 581"/>
                <a:gd name="T79" fmla="*/ 231 h 379"/>
                <a:gd name="T80" fmla="*/ 5 w 581"/>
                <a:gd name="T81" fmla="*/ 245 h 379"/>
                <a:gd name="T82" fmla="*/ 96 w 581"/>
                <a:gd name="T83" fmla="*/ 377 h 379"/>
                <a:gd name="T84" fmla="*/ 107 w 581"/>
                <a:gd name="T85" fmla="*/ 379 h 379"/>
                <a:gd name="T86" fmla="*/ 118 w 581"/>
                <a:gd name="T87" fmla="*/ 378 h 379"/>
                <a:gd name="T88" fmla="*/ 223 w 581"/>
                <a:gd name="T89" fmla="*/ 256 h 379"/>
                <a:gd name="T90" fmla="*/ 229 w 581"/>
                <a:gd name="T91" fmla="*/ 242 h 379"/>
                <a:gd name="T92" fmla="*/ 227 w 581"/>
                <a:gd name="T93" fmla="*/ 22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81" h="379">
                  <a:moveTo>
                    <a:pt x="220" y="221"/>
                  </a:moveTo>
                  <a:lnTo>
                    <a:pt x="217" y="219"/>
                  </a:lnTo>
                  <a:lnTo>
                    <a:pt x="212" y="217"/>
                  </a:lnTo>
                  <a:lnTo>
                    <a:pt x="208" y="216"/>
                  </a:lnTo>
                  <a:lnTo>
                    <a:pt x="203" y="216"/>
                  </a:lnTo>
                  <a:lnTo>
                    <a:pt x="198" y="217"/>
                  </a:lnTo>
                  <a:lnTo>
                    <a:pt x="195" y="219"/>
                  </a:lnTo>
                  <a:lnTo>
                    <a:pt x="190" y="221"/>
                  </a:lnTo>
                  <a:lnTo>
                    <a:pt x="187" y="226"/>
                  </a:lnTo>
                  <a:lnTo>
                    <a:pt x="124" y="301"/>
                  </a:lnTo>
                  <a:lnTo>
                    <a:pt x="123" y="283"/>
                  </a:lnTo>
                  <a:lnTo>
                    <a:pt x="124" y="267"/>
                  </a:lnTo>
                  <a:lnTo>
                    <a:pt x="126" y="250"/>
                  </a:lnTo>
                  <a:lnTo>
                    <a:pt x="131" y="233"/>
                  </a:lnTo>
                  <a:lnTo>
                    <a:pt x="135" y="216"/>
                  </a:lnTo>
                  <a:lnTo>
                    <a:pt x="140" y="200"/>
                  </a:lnTo>
                  <a:lnTo>
                    <a:pt x="148" y="184"/>
                  </a:lnTo>
                  <a:lnTo>
                    <a:pt x="157" y="167"/>
                  </a:lnTo>
                  <a:lnTo>
                    <a:pt x="164" y="157"/>
                  </a:lnTo>
                  <a:lnTo>
                    <a:pt x="170" y="147"/>
                  </a:lnTo>
                  <a:lnTo>
                    <a:pt x="178" y="138"/>
                  </a:lnTo>
                  <a:lnTo>
                    <a:pt x="187" y="128"/>
                  </a:lnTo>
                  <a:lnTo>
                    <a:pt x="195" y="119"/>
                  </a:lnTo>
                  <a:lnTo>
                    <a:pt x="203" y="110"/>
                  </a:lnTo>
                  <a:lnTo>
                    <a:pt x="213" y="102"/>
                  </a:lnTo>
                  <a:lnTo>
                    <a:pt x="223" y="94"/>
                  </a:lnTo>
                  <a:lnTo>
                    <a:pt x="233" y="88"/>
                  </a:lnTo>
                  <a:lnTo>
                    <a:pt x="243" y="81"/>
                  </a:lnTo>
                  <a:lnTo>
                    <a:pt x="254" y="76"/>
                  </a:lnTo>
                  <a:lnTo>
                    <a:pt x="265" y="70"/>
                  </a:lnTo>
                  <a:lnTo>
                    <a:pt x="276" y="65"/>
                  </a:lnTo>
                  <a:lnTo>
                    <a:pt x="287" y="60"/>
                  </a:lnTo>
                  <a:lnTo>
                    <a:pt x="299" y="57"/>
                  </a:lnTo>
                  <a:lnTo>
                    <a:pt x="312" y="54"/>
                  </a:lnTo>
                  <a:lnTo>
                    <a:pt x="327" y="50"/>
                  </a:lnTo>
                  <a:lnTo>
                    <a:pt x="343" y="49"/>
                  </a:lnTo>
                  <a:lnTo>
                    <a:pt x="358" y="48"/>
                  </a:lnTo>
                  <a:lnTo>
                    <a:pt x="375" y="48"/>
                  </a:lnTo>
                  <a:lnTo>
                    <a:pt x="390" y="49"/>
                  </a:lnTo>
                  <a:lnTo>
                    <a:pt x="405" y="50"/>
                  </a:lnTo>
                  <a:lnTo>
                    <a:pt x="421" y="54"/>
                  </a:lnTo>
                  <a:lnTo>
                    <a:pt x="435" y="58"/>
                  </a:lnTo>
                  <a:lnTo>
                    <a:pt x="450" y="64"/>
                  </a:lnTo>
                  <a:lnTo>
                    <a:pt x="464" y="69"/>
                  </a:lnTo>
                  <a:lnTo>
                    <a:pt x="478" y="77"/>
                  </a:lnTo>
                  <a:lnTo>
                    <a:pt x="492" y="85"/>
                  </a:lnTo>
                  <a:lnTo>
                    <a:pt x="505" y="93"/>
                  </a:lnTo>
                  <a:lnTo>
                    <a:pt x="517" y="103"/>
                  </a:lnTo>
                  <a:lnTo>
                    <a:pt x="528" y="114"/>
                  </a:lnTo>
                  <a:lnTo>
                    <a:pt x="539" y="126"/>
                  </a:lnTo>
                  <a:lnTo>
                    <a:pt x="542" y="130"/>
                  </a:lnTo>
                  <a:lnTo>
                    <a:pt x="547" y="132"/>
                  </a:lnTo>
                  <a:lnTo>
                    <a:pt x="551" y="133"/>
                  </a:lnTo>
                  <a:lnTo>
                    <a:pt x="556" y="134"/>
                  </a:lnTo>
                  <a:lnTo>
                    <a:pt x="560" y="134"/>
                  </a:lnTo>
                  <a:lnTo>
                    <a:pt x="565" y="133"/>
                  </a:lnTo>
                  <a:lnTo>
                    <a:pt x="569" y="131"/>
                  </a:lnTo>
                  <a:lnTo>
                    <a:pt x="573" y="129"/>
                  </a:lnTo>
                  <a:lnTo>
                    <a:pt x="577" y="125"/>
                  </a:lnTo>
                  <a:lnTo>
                    <a:pt x="579" y="121"/>
                  </a:lnTo>
                  <a:lnTo>
                    <a:pt x="581" y="117"/>
                  </a:lnTo>
                  <a:lnTo>
                    <a:pt x="581" y="112"/>
                  </a:lnTo>
                  <a:lnTo>
                    <a:pt x="581" y="108"/>
                  </a:lnTo>
                  <a:lnTo>
                    <a:pt x="580" y="103"/>
                  </a:lnTo>
                  <a:lnTo>
                    <a:pt x="578" y="99"/>
                  </a:lnTo>
                  <a:lnTo>
                    <a:pt x="576" y="94"/>
                  </a:lnTo>
                  <a:lnTo>
                    <a:pt x="562" y="81"/>
                  </a:lnTo>
                  <a:lnTo>
                    <a:pt x="548" y="68"/>
                  </a:lnTo>
                  <a:lnTo>
                    <a:pt x="532" y="56"/>
                  </a:lnTo>
                  <a:lnTo>
                    <a:pt x="517" y="45"/>
                  </a:lnTo>
                  <a:lnTo>
                    <a:pt x="502" y="35"/>
                  </a:lnTo>
                  <a:lnTo>
                    <a:pt x="485" y="27"/>
                  </a:lnTo>
                  <a:lnTo>
                    <a:pt x="467" y="19"/>
                  </a:lnTo>
                  <a:lnTo>
                    <a:pt x="450" y="13"/>
                  </a:lnTo>
                  <a:lnTo>
                    <a:pt x="432" y="8"/>
                  </a:lnTo>
                  <a:lnTo>
                    <a:pt x="413" y="4"/>
                  </a:lnTo>
                  <a:lnTo>
                    <a:pt x="394" y="2"/>
                  </a:lnTo>
                  <a:lnTo>
                    <a:pt x="376" y="0"/>
                  </a:lnTo>
                  <a:lnTo>
                    <a:pt x="357" y="0"/>
                  </a:lnTo>
                  <a:lnTo>
                    <a:pt x="338" y="1"/>
                  </a:lnTo>
                  <a:lnTo>
                    <a:pt x="319" y="4"/>
                  </a:lnTo>
                  <a:lnTo>
                    <a:pt x="301" y="7"/>
                  </a:lnTo>
                  <a:lnTo>
                    <a:pt x="286" y="12"/>
                  </a:lnTo>
                  <a:lnTo>
                    <a:pt x="272" y="16"/>
                  </a:lnTo>
                  <a:lnTo>
                    <a:pt x="259" y="20"/>
                  </a:lnTo>
                  <a:lnTo>
                    <a:pt x="245" y="27"/>
                  </a:lnTo>
                  <a:lnTo>
                    <a:pt x="232" y="34"/>
                  </a:lnTo>
                  <a:lnTo>
                    <a:pt x="219" y="40"/>
                  </a:lnTo>
                  <a:lnTo>
                    <a:pt x="207" y="48"/>
                  </a:lnTo>
                  <a:lnTo>
                    <a:pt x="195" y="57"/>
                  </a:lnTo>
                  <a:lnTo>
                    <a:pt x="184" y="66"/>
                  </a:lnTo>
                  <a:lnTo>
                    <a:pt x="171" y="76"/>
                  </a:lnTo>
                  <a:lnTo>
                    <a:pt x="161" y="86"/>
                  </a:lnTo>
                  <a:lnTo>
                    <a:pt x="152" y="97"/>
                  </a:lnTo>
                  <a:lnTo>
                    <a:pt x="142" y="108"/>
                  </a:lnTo>
                  <a:lnTo>
                    <a:pt x="132" y="119"/>
                  </a:lnTo>
                  <a:lnTo>
                    <a:pt x="124" y="131"/>
                  </a:lnTo>
                  <a:lnTo>
                    <a:pt x="115" y="144"/>
                  </a:lnTo>
                  <a:lnTo>
                    <a:pt x="107" y="159"/>
                  </a:lnTo>
                  <a:lnTo>
                    <a:pt x="101" y="173"/>
                  </a:lnTo>
                  <a:lnTo>
                    <a:pt x="94" y="188"/>
                  </a:lnTo>
                  <a:lnTo>
                    <a:pt x="89" y="203"/>
                  </a:lnTo>
                  <a:lnTo>
                    <a:pt x="84" y="218"/>
                  </a:lnTo>
                  <a:lnTo>
                    <a:pt x="81" y="234"/>
                  </a:lnTo>
                  <a:lnTo>
                    <a:pt x="78" y="249"/>
                  </a:lnTo>
                  <a:lnTo>
                    <a:pt x="76" y="265"/>
                  </a:lnTo>
                  <a:lnTo>
                    <a:pt x="44" y="217"/>
                  </a:lnTo>
                  <a:lnTo>
                    <a:pt x="41" y="214"/>
                  </a:lnTo>
                  <a:lnTo>
                    <a:pt x="37" y="210"/>
                  </a:lnTo>
                  <a:lnTo>
                    <a:pt x="33" y="208"/>
                  </a:lnTo>
                  <a:lnTo>
                    <a:pt x="29" y="207"/>
                  </a:lnTo>
                  <a:lnTo>
                    <a:pt x="25" y="207"/>
                  </a:lnTo>
                  <a:lnTo>
                    <a:pt x="19" y="207"/>
                  </a:lnTo>
                  <a:lnTo>
                    <a:pt x="15" y="208"/>
                  </a:lnTo>
                  <a:lnTo>
                    <a:pt x="10" y="212"/>
                  </a:lnTo>
                  <a:lnTo>
                    <a:pt x="7" y="214"/>
                  </a:lnTo>
                  <a:lnTo>
                    <a:pt x="4" y="218"/>
                  </a:lnTo>
                  <a:lnTo>
                    <a:pt x="1" y="221"/>
                  </a:lnTo>
                  <a:lnTo>
                    <a:pt x="0" y="226"/>
                  </a:lnTo>
                  <a:lnTo>
                    <a:pt x="0" y="231"/>
                  </a:lnTo>
                  <a:lnTo>
                    <a:pt x="0" y="236"/>
                  </a:lnTo>
                  <a:lnTo>
                    <a:pt x="1" y="240"/>
                  </a:lnTo>
                  <a:lnTo>
                    <a:pt x="5" y="245"/>
                  </a:lnTo>
                  <a:lnTo>
                    <a:pt x="89" y="369"/>
                  </a:lnTo>
                  <a:lnTo>
                    <a:pt x="92" y="374"/>
                  </a:lnTo>
                  <a:lnTo>
                    <a:pt x="96" y="377"/>
                  </a:lnTo>
                  <a:lnTo>
                    <a:pt x="102" y="379"/>
                  </a:lnTo>
                  <a:lnTo>
                    <a:pt x="107" y="379"/>
                  </a:lnTo>
                  <a:lnTo>
                    <a:pt x="107" y="379"/>
                  </a:lnTo>
                  <a:lnTo>
                    <a:pt x="108" y="379"/>
                  </a:lnTo>
                  <a:lnTo>
                    <a:pt x="114" y="379"/>
                  </a:lnTo>
                  <a:lnTo>
                    <a:pt x="118" y="378"/>
                  </a:lnTo>
                  <a:lnTo>
                    <a:pt x="123" y="375"/>
                  </a:lnTo>
                  <a:lnTo>
                    <a:pt x="126" y="372"/>
                  </a:lnTo>
                  <a:lnTo>
                    <a:pt x="223" y="256"/>
                  </a:lnTo>
                  <a:lnTo>
                    <a:pt x="227" y="251"/>
                  </a:lnTo>
                  <a:lnTo>
                    <a:pt x="228" y="247"/>
                  </a:lnTo>
                  <a:lnTo>
                    <a:pt x="229" y="242"/>
                  </a:lnTo>
                  <a:lnTo>
                    <a:pt x="229" y="238"/>
                  </a:lnTo>
                  <a:lnTo>
                    <a:pt x="228" y="234"/>
                  </a:lnTo>
                  <a:lnTo>
                    <a:pt x="227" y="229"/>
                  </a:lnTo>
                  <a:lnTo>
                    <a:pt x="223" y="225"/>
                  </a:lnTo>
                  <a:lnTo>
                    <a:pt x="220" y="2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pic>
        <p:nvPicPr>
          <p:cNvPr id="6" name="Graphic 5" descr="Money">
            <a:extLst>
              <a:ext uri="{FF2B5EF4-FFF2-40B4-BE49-F238E27FC236}">
                <a16:creationId xmlns:a16="http://schemas.microsoft.com/office/drawing/2014/main" id="{231049EC-B4F3-4123-B271-2B1BE53FD9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69956" y="3258125"/>
            <a:ext cx="530993" cy="533625"/>
          </a:xfrm>
          <a:prstGeom prst="rect">
            <a:avLst/>
          </a:prstGeom>
        </p:spPr>
      </p:pic>
      <p:sp>
        <p:nvSpPr>
          <p:cNvPr id="5" name="TextBox 4">
            <a:extLst>
              <a:ext uri="{FF2B5EF4-FFF2-40B4-BE49-F238E27FC236}">
                <a16:creationId xmlns:a16="http://schemas.microsoft.com/office/drawing/2014/main" id="{1DE1B9BF-8093-41E7-9EA6-BF3428572F2C}"/>
              </a:ext>
            </a:extLst>
          </p:cNvPr>
          <p:cNvSpPr txBox="1"/>
          <p:nvPr/>
        </p:nvSpPr>
        <p:spPr>
          <a:xfrm>
            <a:off x="5668836" y="4211999"/>
            <a:ext cx="935164" cy="944435"/>
          </a:xfrm>
          <a:prstGeom prst="rect">
            <a:avLst/>
          </a:prstGeom>
          <a:noFill/>
        </p:spPr>
        <p:txBody>
          <a:bodyPr wrap="square" rtlCol="0">
            <a:spAutoFit/>
          </a:bodyPr>
          <a:lstStyle/>
          <a:p>
            <a:r>
              <a:rPr lang="en-SG" dirty="0">
                <a:solidFill>
                  <a:schemeClr val="tx2"/>
                </a:solidFill>
              </a:rPr>
              <a:t>Loan Risk Analysis</a:t>
            </a:r>
          </a:p>
        </p:txBody>
      </p:sp>
      <p:grpSp>
        <p:nvGrpSpPr>
          <p:cNvPr id="45" name="Group 44">
            <a:extLst>
              <a:ext uri="{FF2B5EF4-FFF2-40B4-BE49-F238E27FC236}">
                <a16:creationId xmlns:a16="http://schemas.microsoft.com/office/drawing/2014/main" id="{A2627DAB-DDFF-4EA8-BF43-9CE9ADC14BDB}"/>
              </a:ext>
            </a:extLst>
          </p:cNvPr>
          <p:cNvGrpSpPr/>
          <p:nvPr/>
        </p:nvGrpSpPr>
        <p:grpSpPr>
          <a:xfrm>
            <a:off x="2682800" y="1650732"/>
            <a:ext cx="9509202" cy="1287568"/>
            <a:chOff x="5705875" y="1440479"/>
            <a:chExt cx="5451642" cy="2092970"/>
          </a:xfrm>
        </p:grpSpPr>
        <p:sp>
          <p:nvSpPr>
            <p:cNvPr id="46" name="TextBox 45">
              <a:extLst>
                <a:ext uri="{FF2B5EF4-FFF2-40B4-BE49-F238E27FC236}">
                  <a16:creationId xmlns:a16="http://schemas.microsoft.com/office/drawing/2014/main" id="{EC2BA2B5-6566-4BC3-B0E0-3B03930DA54F}"/>
                </a:ext>
              </a:extLst>
            </p:cNvPr>
            <p:cNvSpPr txBox="1"/>
            <p:nvPr/>
          </p:nvSpPr>
          <p:spPr>
            <a:xfrm>
              <a:off x="5705875" y="2032556"/>
              <a:ext cx="5451642" cy="1500893"/>
            </a:xfrm>
            <a:prstGeom prst="rect">
              <a:avLst/>
            </a:prstGeom>
            <a:noFill/>
          </p:spPr>
          <p:txBody>
            <a:bodyPr wrap="square" rtlCol="0">
              <a:spAutoFit/>
            </a:bodyPr>
            <a:lstStyle/>
            <a:p>
              <a:pPr algn="ctr"/>
              <a:r>
                <a:rPr lang="en-US" dirty="0">
                  <a:solidFill>
                    <a:schemeClr val="tx2"/>
                  </a:solidFill>
                  <a:latin typeface="Arial" panose="020B0604020202020204" pitchFamily="34" charset="0"/>
                  <a:cs typeface="Arial" panose="020B0604020202020204" pitchFamily="34" charset="0"/>
                </a:rPr>
                <a:t>LENDING CLUB can minimize the risk of borrower being defaulted and maximizing the profits by taking the actions prescribed</a:t>
              </a:r>
            </a:p>
            <a:p>
              <a:pPr algn="ctr"/>
              <a:r>
                <a:rPr lang="en-US" dirty="0">
                  <a:solidFill>
                    <a:schemeClr val="tx2"/>
                  </a:solidFill>
                  <a:latin typeface="Arial" panose="020B0604020202020204" pitchFamily="34" charset="0"/>
                  <a:cs typeface="Arial" panose="020B0604020202020204" pitchFamily="34" charset="0"/>
                </a:rPr>
                <a:t>.</a:t>
              </a:r>
            </a:p>
          </p:txBody>
        </p:sp>
        <p:sp>
          <p:nvSpPr>
            <p:cNvPr id="47" name="TextBox 46">
              <a:extLst>
                <a:ext uri="{FF2B5EF4-FFF2-40B4-BE49-F238E27FC236}">
                  <a16:creationId xmlns:a16="http://schemas.microsoft.com/office/drawing/2014/main" id="{15A445B1-4D8C-4F7E-BE09-61B252617E78}"/>
                </a:ext>
              </a:extLst>
            </p:cNvPr>
            <p:cNvSpPr txBox="1"/>
            <p:nvPr/>
          </p:nvSpPr>
          <p:spPr>
            <a:xfrm>
              <a:off x="5705875" y="1440479"/>
              <a:ext cx="2736304" cy="500298"/>
            </a:xfrm>
            <a:prstGeom prst="rect">
              <a:avLst/>
            </a:prstGeom>
            <a:noFill/>
          </p:spPr>
          <p:txBody>
            <a:bodyPr wrap="square" rtlCol="0">
              <a:spAutoFit/>
            </a:bodyPr>
            <a:lstStyle/>
            <a:p>
              <a:r>
                <a:rPr lang="en-US" altLang="ko-KR" sz="1400" b="1" dirty="0">
                  <a:solidFill>
                    <a:schemeClr val="bg1"/>
                  </a:solidFill>
                  <a:effectLst>
                    <a:glow rad="101600">
                      <a:schemeClr val="tx2"/>
                    </a:glow>
                  </a:effectLst>
                  <a:latin typeface="Aharoni" panose="020B0604020202020204" pitchFamily="2" charset="-79"/>
                  <a:ea typeface="+mj-ea"/>
                  <a:cs typeface="Aharoni" panose="020B0604020202020204" pitchFamily="2" charset="-79"/>
                </a:rPr>
                <a:t>PROTAGONIST’S REACTIONS:</a:t>
              </a:r>
              <a:r>
                <a:rPr lang="en-US" altLang="ko-KR" sz="1400" b="1" dirty="0">
                  <a:solidFill>
                    <a:schemeClr val="bg1"/>
                  </a:solidFill>
                  <a:latin typeface="Aharoni" panose="020B0604020202020204" pitchFamily="2" charset="-79"/>
                  <a:cs typeface="Aharoni" panose="020B0604020202020204" pitchFamily="2" charset="-79"/>
                </a:rPr>
                <a:t>:</a:t>
              </a:r>
              <a:endParaRPr lang="ko-KR" altLang="en-US" sz="1400" b="1" dirty="0">
                <a:solidFill>
                  <a:schemeClr val="bg1"/>
                </a:solidFill>
                <a:latin typeface="Aharoni" panose="020B0604020202020204" pitchFamily="2" charset="-79"/>
                <a:cs typeface="Aharoni" panose="020B0604020202020204" pitchFamily="2" charset="-79"/>
              </a:endParaRPr>
            </a:p>
          </p:txBody>
        </p:sp>
      </p:grpSp>
      <p:pic>
        <p:nvPicPr>
          <p:cNvPr id="15" name="Graphic 14" descr="Drama">
            <a:extLst>
              <a:ext uri="{FF2B5EF4-FFF2-40B4-BE49-F238E27FC236}">
                <a16:creationId xmlns:a16="http://schemas.microsoft.com/office/drawing/2014/main" id="{3362C5A4-E332-4C2B-9AC8-E8D0D9403F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93875" y="1584389"/>
            <a:ext cx="610764" cy="610764"/>
          </a:xfrm>
          <a:prstGeom prst="rect">
            <a:avLst/>
          </a:prstGeom>
        </p:spPr>
      </p:pic>
      <p:pic>
        <p:nvPicPr>
          <p:cNvPr id="12" name="Audio 11">
            <a:hlinkClick r:id="" action="ppaction://media"/>
            <a:extLst>
              <a:ext uri="{FF2B5EF4-FFF2-40B4-BE49-F238E27FC236}">
                <a16:creationId xmlns:a16="http://schemas.microsoft.com/office/drawing/2014/main" id="{CCBB8474-6123-4D82-AC62-BE16A55C771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98275" y="6264275"/>
            <a:ext cx="406400" cy="406400"/>
          </a:xfrm>
          <a:prstGeom prst="rect">
            <a:avLst/>
          </a:prstGeom>
        </p:spPr>
      </p:pic>
    </p:spTree>
    <p:extLst>
      <p:ext uri="{BB962C8B-B14F-4D97-AF65-F5344CB8AC3E}">
        <p14:creationId xmlns:p14="http://schemas.microsoft.com/office/powerpoint/2010/main" val="2384704128"/>
      </p:ext>
    </p:extLst>
  </p:cSld>
  <p:clrMapOvr>
    <a:masterClrMapping/>
  </p:clrMapOvr>
  <mc:AlternateContent xmlns:mc="http://schemas.openxmlformats.org/markup-compatibility/2006" xmlns:p14="http://schemas.microsoft.com/office/powerpoint/2010/main">
    <mc:Choice Requires="p14">
      <p:transition spd="slow" p14:dur="2000" advTm="11667"/>
    </mc:Choice>
    <mc:Fallback xmlns="">
      <p:transition spd="slow" advTm="11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900" dirty="0">
                <a:solidFill>
                  <a:schemeClr val="bg1"/>
                </a:solidFill>
              </a:rPr>
              <a:t>The</a:t>
            </a:r>
            <a:r>
              <a:rPr lang="en-US" sz="4400" dirty="0">
                <a:latin typeface="Rockwell" panose="02060603020205020403" pitchFamily="18" charset="0"/>
              </a:rPr>
              <a:t> </a:t>
            </a:r>
            <a:r>
              <a:rPr lang="en-US" sz="4900" dirty="0">
                <a:solidFill>
                  <a:schemeClr val="bg1"/>
                </a:solidFill>
              </a:rPr>
              <a:t>STORY</a:t>
            </a:r>
            <a:r>
              <a:rPr lang="en-US" sz="4400" dirty="0">
                <a:latin typeface="Rockwell" panose="02060603020205020403" pitchFamily="18" charset="0"/>
              </a:rPr>
              <a:t> </a:t>
            </a:r>
            <a:r>
              <a:rPr lang="en-US" sz="4900" dirty="0">
                <a:solidFill>
                  <a:schemeClr val="bg1"/>
                </a:solidFill>
              </a:rPr>
              <a:t>SCHEMA</a:t>
            </a:r>
            <a:r>
              <a:rPr lang="en-US" sz="4400" dirty="0">
                <a:latin typeface="Rockwell" panose="02060603020205020403" pitchFamily="18" charset="0"/>
              </a:rPr>
              <a:t>	</a:t>
            </a:r>
          </a:p>
        </p:txBody>
      </p:sp>
      <p:graphicFrame>
        <p:nvGraphicFramePr>
          <p:cNvPr id="4" name="Content Placeholder 3">
            <a:extLst>
              <a:ext uri="{FF2B5EF4-FFF2-40B4-BE49-F238E27FC236}">
                <a16:creationId xmlns:a16="http://schemas.microsoft.com/office/drawing/2014/main" id="{8D4F1745-A55E-4835-88EB-BC637121B608}"/>
              </a:ext>
              <a:ext uri="{C183D7F6-B498-43B3-948B-1728B52AA6E4}">
                <adec:decorative xmlns:adec="http://schemas.microsoft.com/office/drawing/2017/decorative" val="1"/>
              </a:ext>
            </a:extLst>
          </p:cNvPr>
          <p:cNvGraphicFramePr>
            <a:graphicFrameLocks noGrp="1"/>
          </p:cNvGraphicFramePr>
          <p:nvPr>
            <p:ph idx="4294967295"/>
            <p:extLst>
              <p:ext uri="{D42A27DB-BD31-4B8C-83A1-F6EECF244321}">
                <p14:modId xmlns:p14="http://schemas.microsoft.com/office/powerpoint/2010/main" val="2702302893"/>
              </p:ext>
            </p:extLst>
          </p:nvPr>
        </p:nvGraphicFramePr>
        <p:xfrm>
          <a:off x="1573213" y="1804637"/>
          <a:ext cx="10232387" cy="47131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Rectangle 4">
            <a:extLst>
              <a:ext uri="{FF2B5EF4-FFF2-40B4-BE49-F238E27FC236}">
                <a16:creationId xmlns:a16="http://schemas.microsoft.com/office/drawing/2014/main" id="{543B193C-44BB-4DDC-8FD6-7A16FD110869}"/>
              </a:ext>
            </a:extLst>
          </p:cNvPr>
          <p:cNvSpPr/>
          <p:nvPr/>
        </p:nvSpPr>
        <p:spPr>
          <a:xfrm>
            <a:off x="5235600" y="3445591"/>
            <a:ext cx="6458400" cy="671099"/>
          </a:xfrm>
          <a:prstGeom prst="rect">
            <a:avLst/>
          </a:prstGeom>
          <a:solidFill>
            <a:schemeClr val="bg2">
              <a:lumMod val="40000"/>
              <a:lumOff val="60000"/>
              <a:alpha val="90000"/>
            </a:schemeClr>
          </a:solidFill>
          <a:ln w="12700" cap="flat" cmpd="sng" algn="ctr">
            <a:solidFill>
              <a:srgbClr val="77B559">
                <a:tint val="40000"/>
                <a:alpha val="90000"/>
                <a:hueOff val="-1105378"/>
                <a:satOff val="9636"/>
                <a:lumOff val="502"/>
                <a:alphaOff val="0"/>
              </a:srgbClr>
            </a:solidFill>
            <a:prstDash val="solid"/>
          </a:ln>
          <a:effectLst>
            <a:outerShdw blurRad="38100" dist="25400" dir="5400000" algn="ctr" rotWithShape="0">
              <a:srgbClr val="EBE9ED">
                <a:alpha val="0"/>
              </a:srgbClr>
            </a:outerShdw>
          </a:effectLst>
        </p:spPr>
        <p:txBody>
          <a:bodyPr spcFirstLastPara="0" vert="horz" wrap="square" lIns="247650" tIns="123825" rIns="247650" bIns="123825" numCol="1" spcCol="1270" anchor="ctr" anchorCtr="0">
            <a:noAutofit/>
          </a:bodyPr>
          <a:lstStyle/>
          <a:p>
            <a:pPr marL="285750" indent="-285750">
              <a:buFont typeface="Arial" panose="020B0604020202020204" pitchFamily="34" charset="0"/>
              <a:buChar char="•"/>
            </a:pPr>
            <a:r>
              <a:rPr lang="en-US" dirty="0">
                <a:solidFill>
                  <a:schemeClr val="tx2"/>
                </a:solidFill>
              </a:rPr>
              <a:t>Maximize the Profit minimizing the risk intake. </a:t>
            </a:r>
            <a:endParaRPr lang="en-US" dirty="0">
              <a:solidFill>
                <a:schemeClr val="tx2"/>
              </a:solidFill>
              <a:latin typeface="Tahoma" panose="020B0604030504040204" pitchFamily="34" charset="0"/>
              <a:ea typeface="Tahoma" panose="020B0604030504040204" pitchFamily="34" charset="0"/>
              <a:cs typeface="Tahoma" panose="020B0604030504040204" pitchFamily="34" charset="0"/>
            </a:endParaRPr>
          </a:p>
          <a:p>
            <a:endParaRPr lang="en-SG" b="1" dirty="0">
              <a:solidFill>
                <a:schemeClr val="tx2"/>
              </a:solidFill>
            </a:endParaRPr>
          </a:p>
        </p:txBody>
      </p:sp>
      <p:pic>
        <p:nvPicPr>
          <p:cNvPr id="9" name="Audio 8">
            <a:hlinkClick r:id="" action="ppaction://media"/>
            <a:extLst>
              <a:ext uri="{FF2B5EF4-FFF2-40B4-BE49-F238E27FC236}">
                <a16:creationId xmlns:a16="http://schemas.microsoft.com/office/drawing/2014/main" id="{A15ACB20-C35E-458D-86A1-C16F4112D792}"/>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598275" y="6264275"/>
            <a:ext cx="406400" cy="406400"/>
          </a:xfrm>
          <a:prstGeom prst="rect">
            <a:avLst/>
          </a:prstGeom>
        </p:spPr>
      </p:pic>
    </p:spTree>
    <p:extLst>
      <p:ext uri="{BB962C8B-B14F-4D97-AF65-F5344CB8AC3E}">
        <p14:creationId xmlns:p14="http://schemas.microsoft.com/office/powerpoint/2010/main" val="3253689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488"/>
    </mc:Choice>
    <mc:Fallback xmlns="">
      <p:transition spd="slow" advTm="7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78A8-A30E-4FB4-8555-D2620FA9603B}"/>
              </a:ext>
            </a:extLst>
          </p:cNvPr>
          <p:cNvSpPr>
            <a:spLocks noGrp="1"/>
          </p:cNvSpPr>
          <p:nvPr>
            <p:ph type="ctrTitle" idx="4294967295"/>
          </p:nvPr>
        </p:nvSpPr>
        <p:spPr>
          <a:xfrm>
            <a:off x="952500" y="995400"/>
            <a:ext cx="11239500" cy="5446712"/>
          </a:xfrm>
        </p:spPr>
        <p:txBody>
          <a:bodyPr anchor="t">
            <a:normAutofit fontScale="90000"/>
          </a:bodyPr>
          <a:lstStyle/>
          <a:p>
            <a:r>
              <a:rPr lang="en-SG" sz="3600" b="1" dirty="0">
                <a:latin typeface="+mn-lt"/>
              </a:rPr>
              <a:t>Contents : </a:t>
            </a:r>
            <a:br>
              <a:rPr lang="en-SG" sz="2800" dirty="0">
                <a:latin typeface="+mn-lt"/>
              </a:rPr>
            </a:br>
            <a:br>
              <a:rPr lang="en-SG" sz="2800" dirty="0">
                <a:latin typeface="+mn-lt"/>
              </a:rPr>
            </a:br>
            <a:r>
              <a:rPr lang="en-SG" sz="2800" dirty="0">
                <a:latin typeface="+mn-lt"/>
              </a:rPr>
              <a:t>1. </a:t>
            </a:r>
            <a:r>
              <a:rPr lang="en-SG" sz="2800" dirty="0"/>
              <a:t>Data Cleaning and Analytical tools</a:t>
            </a:r>
            <a:br>
              <a:rPr lang="en-SG" sz="2800" dirty="0"/>
            </a:br>
            <a:r>
              <a:rPr lang="en-SG" sz="2800" dirty="0">
                <a:latin typeface="+mn-lt"/>
              </a:rPr>
              <a:t>2. Background Introduction</a:t>
            </a:r>
            <a:br>
              <a:rPr lang="en-SG" sz="2800" dirty="0">
                <a:latin typeface="+mn-lt"/>
              </a:rPr>
            </a:br>
            <a:r>
              <a:rPr lang="en-SG" sz="2800" dirty="0">
                <a:latin typeface="+mn-lt"/>
              </a:rPr>
              <a:t>3.Event initiation – Problem Definition</a:t>
            </a:r>
            <a:br>
              <a:rPr lang="en-SG" sz="2800" dirty="0">
                <a:latin typeface="+mn-lt"/>
              </a:rPr>
            </a:br>
            <a:r>
              <a:rPr lang="en-SG" sz="2800" dirty="0">
                <a:latin typeface="+mn-lt"/>
              </a:rPr>
              <a:t>4. Analysis of Risk factors -Goals</a:t>
            </a:r>
            <a:br>
              <a:rPr lang="en-SG" sz="2800" dirty="0">
                <a:latin typeface="+mn-lt"/>
              </a:rPr>
            </a:br>
            <a:r>
              <a:rPr lang="en-SG" sz="2800" dirty="0">
                <a:latin typeface="+mn-lt"/>
              </a:rPr>
              <a:t>5. Risk Driving factors-Actions</a:t>
            </a:r>
            <a:br>
              <a:rPr lang="en-SG" sz="2800" dirty="0">
                <a:latin typeface="+mn-lt"/>
              </a:rPr>
            </a:br>
            <a:r>
              <a:rPr lang="en-SG" sz="2800" dirty="0">
                <a:latin typeface="+mn-lt"/>
              </a:rPr>
              <a:t>6. Project Analysis –Outcome</a:t>
            </a:r>
            <a:br>
              <a:rPr lang="en-SG" sz="2800" dirty="0">
                <a:latin typeface="+mn-lt"/>
              </a:rPr>
            </a:br>
            <a:r>
              <a:rPr lang="en-SG" sz="2800" dirty="0"/>
              <a:t>7.</a:t>
            </a:r>
            <a:r>
              <a:rPr lang="en-SG" sz="2800" dirty="0">
                <a:effectLst/>
              </a:rPr>
              <a:t> </a:t>
            </a:r>
            <a:r>
              <a:rPr lang="en-SG" sz="2800" dirty="0"/>
              <a:t>Protagonist’s - Reactions</a:t>
            </a:r>
            <a:br>
              <a:rPr lang="en-SG" sz="2800" dirty="0"/>
            </a:br>
            <a:r>
              <a:rPr lang="en-SG" sz="2800" dirty="0"/>
              <a:t>8. The Story Schema</a:t>
            </a:r>
            <a:br>
              <a:rPr lang="en-SG" sz="2800" dirty="0"/>
            </a:br>
            <a:r>
              <a:rPr lang="en-SG" sz="2800" dirty="0"/>
              <a:t>9. Chunking of Variables</a:t>
            </a:r>
            <a:br>
              <a:rPr lang="en-SG" sz="2800" dirty="0"/>
            </a:br>
            <a:r>
              <a:rPr lang="en-SG" sz="2800" dirty="0"/>
              <a:t>10.Recommendations</a:t>
            </a:r>
            <a:br>
              <a:rPr lang="en-SG" sz="2800" dirty="0">
                <a:latin typeface="+mn-lt"/>
              </a:rPr>
            </a:br>
            <a:endParaRPr lang="en-SG" sz="2800" dirty="0">
              <a:latin typeface="+mn-lt"/>
            </a:endParaRPr>
          </a:p>
        </p:txBody>
      </p:sp>
      <p:pic>
        <p:nvPicPr>
          <p:cNvPr id="3" name="Audio 2">
            <a:hlinkClick r:id="" action="ppaction://media"/>
            <a:extLst>
              <a:ext uri="{FF2B5EF4-FFF2-40B4-BE49-F238E27FC236}">
                <a16:creationId xmlns:a16="http://schemas.microsoft.com/office/drawing/2014/main" id="{B776DFD7-599D-4756-992C-D63C219950A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98275" y="6264275"/>
            <a:ext cx="406400" cy="406400"/>
          </a:xfrm>
          <a:prstGeom prst="rect">
            <a:avLst/>
          </a:prstGeom>
        </p:spPr>
      </p:pic>
    </p:spTree>
    <p:extLst>
      <p:ext uri="{BB962C8B-B14F-4D97-AF65-F5344CB8AC3E}">
        <p14:creationId xmlns:p14="http://schemas.microsoft.com/office/powerpoint/2010/main" val="1071337478"/>
      </p:ext>
    </p:extLst>
  </p:cSld>
  <p:clrMapOvr>
    <a:masterClrMapping/>
  </p:clrMapOvr>
  <mc:AlternateContent xmlns:mc="http://schemas.openxmlformats.org/markup-compatibility/2006" xmlns:p14="http://schemas.microsoft.com/office/powerpoint/2010/main">
    <mc:Choice Requires="p14">
      <p:transition spd="slow" p14:dur="2000" advTm="3573"/>
    </mc:Choice>
    <mc:Fallback xmlns="">
      <p:transition spd="slow" advTm="3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p:nvPr>
        </p:nvSpPr>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7" y="-263404"/>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258" y="461171"/>
            <a:ext cx="11734800" cy="9971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effectLst>
                  <a:glow rad="101600">
                    <a:schemeClr val="tx2"/>
                  </a:glow>
                </a:effectLst>
              </a:rPr>
              <a:t>Chunking</a:t>
            </a:r>
            <a:r>
              <a:rPr lang="en-US" sz="2800" b="1" dirty="0">
                <a:solidFill>
                  <a:schemeClr val="tx1">
                    <a:lumMod val="75000"/>
                    <a:lumOff val="25000"/>
                  </a:schemeClr>
                </a:solidFill>
              </a:rPr>
              <a:t> </a:t>
            </a:r>
            <a:r>
              <a:rPr lang="en-US" dirty="0">
                <a:solidFill>
                  <a:schemeClr val="bg1"/>
                </a:solidFill>
                <a:effectLst>
                  <a:glow rad="101600">
                    <a:schemeClr val="tx2"/>
                  </a:glow>
                </a:effectLst>
              </a:rPr>
              <a:t>Variables-Risk</a:t>
            </a:r>
            <a:r>
              <a:rPr lang="en-US" sz="2800" b="1" dirty="0">
                <a:solidFill>
                  <a:schemeClr val="tx1">
                    <a:lumMod val="75000"/>
                    <a:lumOff val="25000"/>
                  </a:schemeClr>
                </a:solidFill>
              </a:rPr>
              <a:t> </a:t>
            </a:r>
            <a:r>
              <a:rPr lang="en-US" dirty="0">
                <a:solidFill>
                  <a:schemeClr val="bg1"/>
                </a:solidFill>
                <a:effectLst>
                  <a:glow rad="101600">
                    <a:schemeClr val="tx2"/>
                  </a:glow>
                </a:effectLst>
              </a:rPr>
              <a:t>Analysis</a:t>
            </a:r>
            <a:r>
              <a:rPr lang="en-US" sz="2800" b="1" dirty="0">
                <a:solidFill>
                  <a:schemeClr val="tx1">
                    <a:lumMod val="75000"/>
                    <a:lumOff val="25000"/>
                  </a:schemeClr>
                </a:solidFill>
              </a:rPr>
              <a:t>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263404"/>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40123448-0B37-4226-B26C-A3081E6142FF}"/>
              </a:ext>
              <a:ext uri="{C183D7F6-B498-43B3-948B-1728B52AA6E4}">
                <adec:decorative xmlns:adec="http://schemas.microsoft.com/office/drawing/2017/decorative" val="1"/>
              </a:ext>
            </a:extLst>
          </p:cNvPr>
          <p:cNvSpPr/>
          <p:nvPr/>
        </p:nvSpPr>
        <p:spPr>
          <a:xfrm>
            <a:off x="7172630" y="3261538"/>
            <a:ext cx="1561344" cy="741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79B46693-ED1F-429F-9B11-2794939E3B99}"/>
              </a:ext>
            </a:extLst>
          </p:cNvPr>
          <p:cNvSpPr/>
          <p:nvPr/>
        </p:nvSpPr>
        <p:spPr>
          <a:xfrm>
            <a:off x="6107729" y="1550800"/>
            <a:ext cx="3371428" cy="243656"/>
          </a:xfrm>
          <a:prstGeom prst="rect">
            <a:avLst/>
          </a:prstGeom>
          <a:solidFill>
            <a:schemeClr val="accent4"/>
          </a:solidFill>
          <a:ln>
            <a:noFill/>
          </a:ln>
        </p:spPr>
        <p:txBody>
          <a:bodyPr wrap="square" lIns="0" tIns="0" rIns="0" bIns="0" anchor="ctr">
            <a:spAutoFit/>
          </a:bodyPr>
          <a:lstStyle/>
          <a:p>
            <a:pPr algn="ctr">
              <a:lnSpc>
                <a:spcPts val="1900"/>
              </a:lnSpc>
            </a:pPr>
            <a:r>
              <a:rPr lang="en-US" dirty="0">
                <a:solidFill>
                  <a:schemeClr val="tx1">
                    <a:lumMod val="75000"/>
                    <a:lumOff val="25000"/>
                  </a:schemeClr>
                </a:solidFill>
                <a:latin typeface="Algerian" panose="04020705040A02060702" pitchFamily="82" charset="0"/>
                <a:cs typeface="Segoe UI" panose="020B0502040204020203" pitchFamily="34" charset="0"/>
              </a:rPr>
              <a:t>Categorical Variables</a:t>
            </a:r>
          </a:p>
        </p:txBody>
      </p:sp>
      <p:sp>
        <p:nvSpPr>
          <p:cNvPr id="93" name="Rectangle 92">
            <a:extLst>
              <a:ext uri="{FF2B5EF4-FFF2-40B4-BE49-F238E27FC236}">
                <a16:creationId xmlns:a16="http://schemas.microsoft.com/office/drawing/2014/main" id="{FC109BEC-95E0-4EA0-B65C-A8353481F394}"/>
              </a:ext>
            </a:extLst>
          </p:cNvPr>
          <p:cNvSpPr/>
          <p:nvPr/>
        </p:nvSpPr>
        <p:spPr>
          <a:xfrm>
            <a:off x="300899" y="1531963"/>
            <a:ext cx="2914713" cy="488339"/>
          </a:xfrm>
          <a:prstGeom prst="rect">
            <a:avLst/>
          </a:prstGeom>
        </p:spPr>
        <p:txBody>
          <a:bodyPr wrap="square" lIns="0" tIns="0" rIns="0" bIns="0" anchor="ctr">
            <a:spAutoFit/>
          </a:bodyPr>
          <a:lstStyle/>
          <a:p>
            <a:pPr algn="r">
              <a:lnSpc>
                <a:spcPts val="1900"/>
              </a:lnSpc>
            </a:pPr>
            <a:r>
              <a:rPr lang="en-US" sz="2000" dirty="0">
                <a:highlight>
                  <a:srgbClr val="F59F26"/>
                </a:highlight>
                <a:latin typeface="Algerian" panose="04020705040A02060702" pitchFamily="82" charset="0"/>
                <a:cs typeface="Segoe UI" panose="020B0502040204020203" pitchFamily="34" charset="0"/>
              </a:rPr>
              <a:t>Continuous Variables </a:t>
            </a:r>
            <a:r>
              <a:rPr lang="en-US" sz="2000" dirty="0">
                <a:solidFill>
                  <a:srgbClr val="F59F26"/>
                </a:solidFill>
                <a:latin typeface="Algerian" panose="04020705040A02060702" pitchFamily="82" charset="0"/>
                <a:cs typeface="Segoe UI" panose="020B0502040204020203" pitchFamily="34" charset="0"/>
              </a:rPr>
              <a:t>.</a:t>
            </a:r>
          </a:p>
        </p:txBody>
      </p:sp>
      <p:cxnSp>
        <p:nvCxnSpPr>
          <p:cNvPr id="44" name="Straight Arrow Connector 43">
            <a:extLst>
              <a:ext uri="{FF2B5EF4-FFF2-40B4-BE49-F238E27FC236}">
                <a16:creationId xmlns:a16="http://schemas.microsoft.com/office/drawing/2014/main" id="{12DCFD0A-FC0A-494B-9848-DDB86EA354FA}"/>
              </a:ext>
              <a:ext uri="{C183D7F6-B498-43B3-948B-1728B52AA6E4}">
                <adec:decorative xmlns:adec="http://schemas.microsoft.com/office/drawing/2017/decorative" val="1"/>
              </a:ext>
            </a:extLst>
          </p:cNvPr>
          <p:cNvCxnSpPr>
            <a:cxnSpLocks/>
          </p:cNvCxnSpPr>
          <p:nvPr/>
        </p:nvCxnSpPr>
        <p:spPr>
          <a:xfrm>
            <a:off x="8688030" y="3610479"/>
            <a:ext cx="1220004" cy="719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1AD6569A-8AAA-4E4F-AA26-1A72F59DBBD5}"/>
              </a:ext>
              <a:ext uri="{C183D7F6-B498-43B3-948B-1728B52AA6E4}">
                <adec:decorative xmlns:adec="http://schemas.microsoft.com/office/drawing/2017/decorative" val="1"/>
              </a:ext>
            </a:extLst>
          </p:cNvPr>
          <p:cNvSpPr/>
          <p:nvPr/>
        </p:nvSpPr>
        <p:spPr>
          <a:xfrm>
            <a:off x="10090534" y="3886613"/>
            <a:ext cx="1808765" cy="85226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29DF6D8D-AA3D-4D74-A687-76C38742C137}"/>
              </a:ext>
            </a:extLst>
          </p:cNvPr>
          <p:cNvSpPr/>
          <p:nvPr/>
        </p:nvSpPr>
        <p:spPr>
          <a:xfrm>
            <a:off x="10110190" y="3962499"/>
            <a:ext cx="1660055" cy="738664"/>
          </a:xfrm>
          <a:prstGeom prst="rect">
            <a:avLst/>
          </a:prstGeom>
        </p:spPr>
        <p:txBody>
          <a:bodyPr wrap="square" lIns="0" tIns="0" rIns="0" bIns="0" anchor="ctr">
            <a:spAutoFit/>
          </a:bodyPr>
          <a:lstStyle/>
          <a:p>
            <a:pPr algn="ctr"/>
            <a:r>
              <a:rPr lang="en-US" sz="1600" dirty="0">
                <a:solidFill>
                  <a:schemeClr val="bg1"/>
                </a:solidFill>
              </a:rPr>
              <a:t>States -California, Texas, New York and Florida</a:t>
            </a:r>
          </a:p>
        </p:txBody>
      </p:sp>
      <p:sp>
        <p:nvSpPr>
          <p:cNvPr id="58" name="Oval 57">
            <a:extLst>
              <a:ext uri="{FF2B5EF4-FFF2-40B4-BE49-F238E27FC236}">
                <a16:creationId xmlns:a16="http://schemas.microsoft.com/office/drawing/2014/main" id="{7C898060-12F0-4DC4-BE02-8C8FDC4D6AB7}"/>
              </a:ext>
              <a:ext uri="{C183D7F6-B498-43B3-948B-1728B52AA6E4}">
                <adec:decorative xmlns:adec="http://schemas.microsoft.com/office/drawing/2017/decorative" val="1"/>
              </a:ext>
            </a:extLst>
          </p:cNvPr>
          <p:cNvSpPr/>
          <p:nvPr/>
        </p:nvSpPr>
        <p:spPr>
          <a:xfrm>
            <a:off x="10120800" y="4873822"/>
            <a:ext cx="1878681" cy="8522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F3EDA4C3-9A1A-4164-801A-88E955F662B0}"/>
              </a:ext>
            </a:extLst>
          </p:cNvPr>
          <p:cNvSpPr/>
          <p:nvPr/>
        </p:nvSpPr>
        <p:spPr>
          <a:xfrm>
            <a:off x="10295367" y="5053572"/>
            <a:ext cx="1565424" cy="492443"/>
          </a:xfrm>
          <a:prstGeom prst="rect">
            <a:avLst/>
          </a:prstGeom>
        </p:spPr>
        <p:txBody>
          <a:bodyPr wrap="square" lIns="0" tIns="0" rIns="0" bIns="0" anchor="ctr">
            <a:spAutoFit/>
          </a:bodyPr>
          <a:lstStyle/>
          <a:p>
            <a:pPr algn="ctr"/>
            <a:r>
              <a:rPr lang="en-US" sz="1600" dirty="0">
                <a:solidFill>
                  <a:schemeClr val="bg1"/>
                </a:solidFill>
              </a:rPr>
              <a:t>Verification Status – Non Verified</a:t>
            </a:r>
          </a:p>
        </p:txBody>
      </p:sp>
      <p:sp>
        <p:nvSpPr>
          <p:cNvPr id="121" name="Block Arc 120">
            <a:extLst>
              <a:ext uri="{FF2B5EF4-FFF2-40B4-BE49-F238E27FC236}">
                <a16:creationId xmlns:a16="http://schemas.microsoft.com/office/drawing/2014/main" id="{243CA35F-370E-4107-A2F6-470346969783}"/>
              </a:ext>
            </a:extLst>
          </p:cNvPr>
          <p:cNvSpPr/>
          <p:nvPr/>
        </p:nvSpPr>
        <p:spPr>
          <a:xfrm rot="5400000">
            <a:off x="1983638" y="2024266"/>
            <a:ext cx="1837597" cy="2020066"/>
          </a:xfrm>
          <a:prstGeom prst="blockArc">
            <a:avLst>
              <a:gd name="adj1" fmla="val 11864761"/>
              <a:gd name="adj2" fmla="val 20597355"/>
              <a:gd name="adj3" fmla="val 101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22" name="Block Arc 121">
            <a:extLst>
              <a:ext uri="{FF2B5EF4-FFF2-40B4-BE49-F238E27FC236}">
                <a16:creationId xmlns:a16="http://schemas.microsoft.com/office/drawing/2014/main" id="{57289324-E6FB-4D26-AABB-5B61C620770F}"/>
              </a:ext>
            </a:extLst>
          </p:cNvPr>
          <p:cNvSpPr/>
          <p:nvPr/>
        </p:nvSpPr>
        <p:spPr>
          <a:xfrm rot="16200000">
            <a:off x="1983642" y="2024261"/>
            <a:ext cx="1837594" cy="2020067"/>
          </a:xfrm>
          <a:prstGeom prst="blockArc">
            <a:avLst>
              <a:gd name="adj1" fmla="val 11864761"/>
              <a:gd name="adj2" fmla="val 20578708"/>
              <a:gd name="adj3" fmla="val 10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23" name="TextBox 122">
            <a:extLst>
              <a:ext uri="{FF2B5EF4-FFF2-40B4-BE49-F238E27FC236}">
                <a16:creationId xmlns:a16="http://schemas.microsoft.com/office/drawing/2014/main" id="{16F190B2-0EE6-4453-9FC4-A502EFC29061}"/>
              </a:ext>
            </a:extLst>
          </p:cNvPr>
          <p:cNvSpPr txBox="1"/>
          <p:nvPr/>
        </p:nvSpPr>
        <p:spPr>
          <a:xfrm>
            <a:off x="207269" y="2433376"/>
            <a:ext cx="1304144" cy="646331"/>
          </a:xfrm>
          <a:prstGeom prst="rect">
            <a:avLst/>
          </a:prstGeom>
          <a:noFill/>
        </p:spPr>
        <p:txBody>
          <a:bodyPr wrap="square" rtlCol="0">
            <a:spAutoFit/>
          </a:bodyPr>
          <a:lstStyle/>
          <a:p>
            <a:r>
              <a:rPr lang="en-US" altLang="ko-KR" sz="1200" b="1" dirty="0">
                <a:solidFill>
                  <a:schemeClr val="tx2"/>
                </a:solidFill>
                <a:cs typeface="Arial" pitchFamily="34" charset="0"/>
              </a:rPr>
              <a:t>CREDIT SCORE GRADE</a:t>
            </a:r>
            <a:endParaRPr lang="ko-KR" altLang="en-US" sz="1200" b="1" dirty="0">
              <a:solidFill>
                <a:schemeClr val="tx2"/>
              </a:solidFill>
              <a:cs typeface="Arial" pitchFamily="34" charset="0"/>
            </a:endParaRPr>
          </a:p>
        </p:txBody>
      </p:sp>
      <p:sp>
        <p:nvSpPr>
          <p:cNvPr id="124" name="TextBox 123">
            <a:extLst>
              <a:ext uri="{FF2B5EF4-FFF2-40B4-BE49-F238E27FC236}">
                <a16:creationId xmlns:a16="http://schemas.microsoft.com/office/drawing/2014/main" id="{71B94B84-2D73-4C32-9616-91B14077D308}"/>
              </a:ext>
            </a:extLst>
          </p:cNvPr>
          <p:cNvSpPr txBox="1"/>
          <p:nvPr/>
        </p:nvSpPr>
        <p:spPr>
          <a:xfrm>
            <a:off x="4360148" y="2465714"/>
            <a:ext cx="1304144" cy="461665"/>
          </a:xfrm>
          <a:prstGeom prst="rect">
            <a:avLst/>
          </a:prstGeom>
          <a:noFill/>
        </p:spPr>
        <p:txBody>
          <a:bodyPr wrap="square" rtlCol="0">
            <a:spAutoFit/>
          </a:bodyPr>
          <a:lstStyle/>
          <a:p>
            <a:r>
              <a:rPr lang="en-US" altLang="ko-KR" sz="1200" b="1" dirty="0">
                <a:solidFill>
                  <a:schemeClr val="tx2"/>
                </a:solidFill>
                <a:cs typeface="Arial" pitchFamily="34" charset="0"/>
              </a:rPr>
              <a:t>INTEREST RATE</a:t>
            </a:r>
            <a:endParaRPr lang="ko-KR" altLang="en-US" sz="1200" b="1" dirty="0">
              <a:solidFill>
                <a:schemeClr val="tx2"/>
              </a:solidFill>
              <a:cs typeface="Arial" pitchFamily="34" charset="0"/>
            </a:endParaRPr>
          </a:p>
        </p:txBody>
      </p:sp>
      <p:sp>
        <p:nvSpPr>
          <p:cNvPr id="125" name="TextBox 124">
            <a:extLst>
              <a:ext uri="{FF2B5EF4-FFF2-40B4-BE49-F238E27FC236}">
                <a16:creationId xmlns:a16="http://schemas.microsoft.com/office/drawing/2014/main" id="{F5B10153-E151-4176-8CCC-24D930ADFF47}"/>
              </a:ext>
            </a:extLst>
          </p:cNvPr>
          <p:cNvSpPr txBox="1"/>
          <p:nvPr/>
        </p:nvSpPr>
        <p:spPr>
          <a:xfrm>
            <a:off x="4432426" y="3456486"/>
            <a:ext cx="1304144" cy="461665"/>
          </a:xfrm>
          <a:prstGeom prst="rect">
            <a:avLst/>
          </a:prstGeom>
          <a:noFill/>
        </p:spPr>
        <p:txBody>
          <a:bodyPr wrap="square" rtlCol="0">
            <a:spAutoFit/>
          </a:bodyPr>
          <a:lstStyle/>
          <a:p>
            <a:r>
              <a:rPr lang="en-US" altLang="ko-KR" sz="1200" b="1" dirty="0">
                <a:solidFill>
                  <a:schemeClr val="tx2"/>
                </a:solidFill>
                <a:cs typeface="Arial" pitchFamily="34" charset="0"/>
              </a:rPr>
              <a:t>LOAN AMOUNT</a:t>
            </a:r>
            <a:endParaRPr lang="ko-KR" altLang="en-US" sz="1200" b="1" dirty="0">
              <a:solidFill>
                <a:schemeClr val="tx2"/>
              </a:solidFill>
              <a:cs typeface="Arial" pitchFamily="34" charset="0"/>
            </a:endParaRPr>
          </a:p>
        </p:txBody>
      </p:sp>
      <p:grpSp>
        <p:nvGrpSpPr>
          <p:cNvPr id="126" name="Group 125">
            <a:extLst>
              <a:ext uri="{FF2B5EF4-FFF2-40B4-BE49-F238E27FC236}">
                <a16:creationId xmlns:a16="http://schemas.microsoft.com/office/drawing/2014/main" id="{1149866D-DBFF-4BE7-895D-4166F28880FB}"/>
              </a:ext>
            </a:extLst>
          </p:cNvPr>
          <p:cNvGrpSpPr/>
          <p:nvPr/>
        </p:nvGrpSpPr>
        <p:grpSpPr>
          <a:xfrm>
            <a:off x="-659531" y="1981608"/>
            <a:ext cx="1888185" cy="276999"/>
            <a:chOff x="2551705" y="4283316"/>
            <a:chExt cx="1963852" cy="586721"/>
          </a:xfrm>
        </p:grpSpPr>
        <p:sp>
          <p:nvSpPr>
            <p:cNvPr id="127" name="TextBox 126">
              <a:extLst>
                <a:ext uri="{FF2B5EF4-FFF2-40B4-BE49-F238E27FC236}">
                  <a16:creationId xmlns:a16="http://schemas.microsoft.com/office/drawing/2014/main" id="{9DB15D87-8088-4A8F-82EE-7D8775040995}"/>
                </a:ext>
              </a:extLst>
            </p:cNvPr>
            <p:cNvSpPr txBox="1"/>
            <p:nvPr/>
          </p:nvSpPr>
          <p:spPr>
            <a:xfrm>
              <a:off x="2551706" y="4560313"/>
              <a:ext cx="1403938"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128" name="TextBox 127">
              <a:extLst>
                <a:ext uri="{FF2B5EF4-FFF2-40B4-BE49-F238E27FC236}">
                  <a16:creationId xmlns:a16="http://schemas.microsoft.com/office/drawing/2014/main" id="{B12427EC-CD3D-48B2-BC13-4ACB07818548}"/>
                </a:ext>
              </a:extLst>
            </p:cNvPr>
            <p:cNvSpPr txBox="1"/>
            <p:nvPr/>
          </p:nvSpPr>
          <p:spPr>
            <a:xfrm>
              <a:off x="2551705" y="4283316"/>
              <a:ext cx="1963852" cy="586721"/>
            </a:xfrm>
            <a:prstGeom prst="rect">
              <a:avLst/>
            </a:prstGeom>
            <a:noFill/>
          </p:spPr>
          <p:txBody>
            <a:bodyPr wrap="square" rtlCol="0">
              <a:spAutoFit/>
            </a:bodyPr>
            <a:lstStyle/>
            <a:p>
              <a:pPr algn="r"/>
              <a:r>
                <a:rPr lang="en-US" altLang="ko-KR" sz="1200" b="1" dirty="0">
                  <a:solidFill>
                    <a:schemeClr val="tx2"/>
                  </a:solidFill>
                  <a:cs typeface="Arial" pitchFamily="34" charset="0"/>
                </a:rPr>
                <a:t>INCOME</a:t>
              </a:r>
              <a:endParaRPr lang="ko-KR" altLang="en-US" sz="1200" b="1" dirty="0">
                <a:solidFill>
                  <a:schemeClr val="tx2"/>
                </a:solidFill>
                <a:cs typeface="Arial" pitchFamily="34" charset="0"/>
              </a:endParaRPr>
            </a:p>
          </p:txBody>
        </p:sp>
      </p:grpSp>
      <p:sp>
        <p:nvSpPr>
          <p:cNvPr id="129" name="TextBox 128">
            <a:extLst>
              <a:ext uri="{FF2B5EF4-FFF2-40B4-BE49-F238E27FC236}">
                <a16:creationId xmlns:a16="http://schemas.microsoft.com/office/drawing/2014/main" id="{1A200BCD-55A2-433C-B497-BD448CD2B478}"/>
              </a:ext>
            </a:extLst>
          </p:cNvPr>
          <p:cNvSpPr txBox="1"/>
          <p:nvPr/>
        </p:nvSpPr>
        <p:spPr>
          <a:xfrm>
            <a:off x="33027" y="3171276"/>
            <a:ext cx="1283985" cy="276999"/>
          </a:xfrm>
          <a:prstGeom prst="rect">
            <a:avLst/>
          </a:prstGeom>
          <a:noFill/>
        </p:spPr>
        <p:txBody>
          <a:bodyPr wrap="square" rtlCol="0">
            <a:spAutoFit/>
          </a:bodyPr>
          <a:lstStyle/>
          <a:p>
            <a:pPr algn="r"/>
            <a:r>
              <a:rPr lang="en-US" altLang="ko-KR" sz="1200" b="1" dirty="0">
                <a:solidFill>
                  <a:schemeClr val="tx2"/>
                </a:solidFill>
                <a:cs typeface="Arial" pitchFamily="34" charset="0"/>
              </a:rPr>
              <a:t>LOAN TERM</a:t>
            </a:r>
            <a:endParaRPr lang="ko-KR" altLang="en-US" sz="1200" b="1" dirty="0">
              <a:solidFill>
                <a:schemeClr val="tx2"/>
              </a:solidFill>
              <a:cs typeface="Arial" pitchFamily="34" charset="0"/>
            </a:endParaRPr>
          </a:p>
        </p:txBody>
      </p:sp>
      <p:cxnSp>
        <p:nvCxnSpPr>
          <p:cNvPr id="132" name="Elbow Connector 30">
            <a:extLst>
              <a:ext uri="{FF2B5EF4-FFF2-40B4-BE49-F238E27FC236}">
                <a16:creationId xmlns:a16="http://schemas.microsoft.com/office/drawing/2014/main" id="{6EDD20C8-E8A4-4B63-84E8-51BBDF50F6A7}"/>
              </a:ext>
            </a:extLst>
          </p:cNvPr>
          <p:cNvCxnSpPr>
            <a:cxnSpLocks/>
          </p:cNvCxnSpPr>
          <p:nvPr/>
        </p:nvCxnSpPr>
        <p:spPr>
          <a:xfrm>
            <a:off x="3735306" y="2379765"/>
            <a:ext cx="641159" cy="269928"/>
          </a:xfrm>
          <a:prstGeom prst="bentConnector3">
            <a:avLst>
              <a:gd name="adj1" fmla="val 50000"/>
            </a:avLst>
          </a:prstGeom>
          <a:ln w="381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133" name="Elbow Connector 31">
            <a:extLst>
              <a:ext uri="{FF2B5EF4-FFF2-40B4-BE49-F238E27FC236}">
                <a16:creationId xmlns:a16="http://schemas.microsoft.com/office/drawing/2014/main" id="{2E720E86-4339-4819-9449-DF626BCAE9A0}"/>
              </a:ext>
            </a:extLst>
          </p:cNvPr>
          <p:cNvCxnSpPr>
            <a:cxnSpLocks/>
          </p:cNvCxnSpPr>
          <p:nvPr/>
        </p:nvCxnSpPr>
        <p:spPr>
          <a:xfrm rot="10800000">
            <a:off x="1301096" y="3312176"/>
            <a:ext cx="914320" cy="467897"/>
          </a:xfrm>
          <a:prstGeom prst="bentConnector3">
            <a:avLst>
              <a:gd name="adj1" fmla="val 50000"/>
            </a:avLst>
          </a:prstGeom>
          <a:ln w="38100">
            <a:solidFill>
              <a:schemeClr val="accent4"/>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510A0A32-440C-43F0-A207-D34128EB682B}"/>
              </a:ext>
            </a:extLst>
          </p:cNvPr>
          <p:cNvSpPr/>
          <p:nvPr/>
        </p:nvSpPr>
        <p:spPr>
          <a:xfrm>
            <a:off x="3568800" y="2305800"/>
            <a:ext cx="186859" cy="1699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6" name="Oval 135">
            <a:extLst>
              <a:ext uri="{FF2B5EF4-FFF2-40B4-BE49-F238E27FC236}">
                <a16:creationId xmlns:a16="http://schemas.microsoft.com/office/drawing/2014/main" id="{550B8786-3850-4BA4-911E-7DC95901ABEF}"/>
              </a:ext>
            </a:extLst>
          </p:cNvPr>
          <p:cNvSpPr/>
          <p:nvPr/>
        </p:nvSpPr>
        <p:spPr>
          <a:xfrm>
            <a:off x="3442349" y="3748171"/>
            <a:ext cx="186859" cy="1699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7" name="Oval 136">
            <a:extLst>
              <a:ext uri="{FF2B5EF4-FFF2-40B4-BE49-F238E27FC236}">
                <a16:creationId xmlns:a16="http://schemas.microsoft.com/office/drawing/2014/main" id="{1F306B9B-582B-4F39-B290-2D0090CA98C2}"/>
              </a:ext>
            </a:extLst>
          </p:cNvPr>
          <p:cNvSpPr/>
          <p:nvPr/>
        </p:nvSpPr>
        <p:spPr>
          <a:xfrm>
            <a:off x="2030749" y="2317556"/>
            <a:ext cx="186859" cy="1699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8" name="Oval 137">
            <a:extLst>
              <a:ext uri="{FF2B5EF4-FFF2-40B4-BE49-F238E27FC236}">
                <a16:creationId xmlns:a16="http://schemas.microsoft.com/office/drawing/2014/main" id="{781F4F09-98D5-478C-8D20-CFE255D31E28}"/>
              </a:ext>
            </a:extLst>
          </p:cNvPr>
          <p:cNvSpPr/>
          <p:nvPr/>
        </p:nvSpPr>
        <p:spPr>
          <a:xfrm>
            <a:off x="2141517" y="3666331"/>
            <a:ext cx="186859" cy="1699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139" name="Elbow Connector 39">
            <a:extLst>
              <a:ext uri="{FF2B5EF4-FFF2-40B4-BE49-F238E27FC236}">
                <a16:creationId xmlns:a16="http://schemas.microsoft.com/office/drawing/2014/main" id="{F7C9216D-5BCD-4A6B-88A8-DEE2985C7CF2}"/>
              </a:ext>
            </a:extLst>
          </p:cNvPr>
          <p:cNvCxnSpPr>
            <a:cxnSpLocks/>
          </p:cNvCxnSpPr>
          <p:nvPr/>
        </p:nvCxnSpPr>
        <p:spPr>
          <a:xfrm flipV="1">
            <a:off x="3580139" y="3613354"/>
            <a:ext cx="777620" cy="265779"/>
          </a:xfrm>
          <a:prstGeom prst="bentConnector3">
            <a:avLst/>
          </a:prstGeom>
          <a:ln w="38100">
            <a:solidFill>
              <a:schemeClr val="accent3"/>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140" name="Elbow Connector 40">
            <a:extLst>
              <a:ext uri="{FF2B5EF4-FFF2-40B4-BE49-F238E27FC236}">
                <a16:creationId xmlns:a16="http://schemas.microsoft.com/office/drawing/2014/main" id="{5F0A9A56-448B-4D03-B8C9-E8C927444382}"/>
              </a:ext>
            </a:extLst>
          </p:cNvPr>
          <p:cNvCxnSpPr>
            <a:cxnSpLocks/>
          </p:cNvCxnSpPr>
          <p:nvPr/>
        </p:nvCxnSpPr>
        <p:spPr>
          <a:xfrm rot="10800000">
            <a:off x="1301096" y="2133727"/>
            <a:ext cx="777620" cy="265779"/>
          </a:xfrm>
          <a:prstGeom prst="bentConnector3">
            <a:avLst/>
          </a:prstGeom>
          <a:ln w="38100">
            <a:solidFill>
              <a:schemeClr val="accent4"/>
            </a:solidFill>
            <a:prstDash val="solid"/>
            <a:headEnd type="none"/>
            <a:tailEnd type="oval"/>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94AD6D14-BFE7-448F-81A8-4545D603942E}"/>
              </a:ext>
              <a:ext uri="{C183D7F6-B498-43B3-948B-1728B52AA6E4}">
                <adec:decorative xmlns:adec="http://schemas.microsoft.com/office/drawing/2017/decorative" val="1"/>
              </a:ext>
            </a:extLst>
          </p:cNvPr>
          <p:cNvCxnSpPr>
            <a:cxnSpLocks/>
          </p:cNvCxnSpPr>
          <p:nvPr/>
        </p:nvCxnSpPr>
        <p:spPr>
          <a:xfrm>
            <a:off x="9840001" y="1925679"/>
            <a:ext cx="32126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673D98C4-E011-49F5-B032-C773844BFEA0}"/>
              </a:ext>
              <a:ext uri="{C183D7F6-B498-43B3-948B-1728B52AA6E4}">
                <adec:decorative xmlns:adec="http://schemas.microsoft.com/office/drawing/2017/decorative" val="1"/>
              </a:ext>
            </a:extLst>
          </p:cNvPr>
          <p:cNvCxnSpPr>
            <a:cxnSpLocks/>
          </p:cNvCxnSpPr>
          <p:nvPr/>
        </p:nvCxnSpPr>
        <p:spPr>
          <a:xfrm>
            <a:off x="9840000" y="5301000"/>
            <a:ext cx="32126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9111B704-555B-4741-85D5-D93CB5D6CD42}"/>
              </a:ext>
              <a:ext uri="{C183D7F6-B498-43B3-948B-1728B52AA6E4}">
                <adec:decorative xmlns:adec="http://schemas.microsoft.com/office/drawing/2017/decorative" val="1"/>
              </a:ext>
            </a:extLst>
          </p:cNvPr>
          <p:cNvCxnSpPr>
            <a:cxnSpLocks/>
          </p:cNvCxnSpPr>
          <p:nvPr/>
        </p:nvCxnSpPr>
        <p:spPr>
          <a:xfrm>
            <a:off x="9815176" y="4331831"/>
            <a:ext cx="32126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F8BCBE2-AFE2-4791-941E-AA4A4E09E96C}"/>
              </a:ext>
            </a:extLst>
          </p:cNvPr>
          <p:cNvSpPr/>
          <p:nvPr/>
        </p:nvSpPr>
        <p:spPr>
          <a:xfrm>
            <a:off x="352317" y="4738875"/>
            <a:ext cx="8837113" cy="2031325"/>
          </a:xfrm>
          <a:prstGeom prst="rect">
            <a:avLst/>
          </a:prstGeom>
          <a:solidFill>
            <a:schemeClr val="bg2">
              <a:lumMod val="60000"/>
              <a:lumOff val="40000"/>
            </a:schemeClr>
          </a:solidFill>
        </p:spPr>
        <p:txBody>
          <a:bodyPr wrap="square">
            <a:spAutoFit/>
          </a:bodyPr>
          <a:lstStyle/>
          <a:p>
            <a:r>
              <a:rPr lang="en-US" dirty="0">
                <a:solidFill>
                  <a:schemeClr val="tx1">
                    <a:lumMod val="75000"/>
                    <a:lumOff val="25000"/>
                  </a:schemeClr>
                </a:solidFill>
                <a:highlight>
                  <a:srgbClr val="F59F26"/>
                </a:highlight>
                <a:latin typeface="Algerian" panose="04020705040A02060702" pitchFamily="82" charset="0"/>
                <a:cs typeface="Arial" panose="020B0604020202020204" pitchFamily="34" charset="0"/>
              </a:rPr>
              <a:t>Positive Factors for Investors :</a:t>
            </a:r>
          </a:p>
          <a:p>
            <a:endParaRPr lang="en-US" dirty="0">
              <a:solidFill>
                <a:schemeClr val="tx1">
                  <a:lumMod val="75000"/>
                  <a:lumOff val="25000"/>
                </a:schemeClr>
              </a:solidFill>
              <a:highlight>
                <a:srgbClr val="F59F26"/>
              </a:highlight>
              <a:latin typeface="Algerian" panose="04020705040A02060702" pitchFamily="82" charset="0"/>
              <a:cs typeface="Arial" panose="020B0604020202020204" pitchFamily="34" charset="0"/>
            </a:endParaRPr>
          </a:p>
          <a:p>
            <a:r>
              <a:rPr lang="en-US" dirty="0">
                <a:solidFill>
                  <a:schemeClr val="tx2"/>
                </a:solidFill>
                <a:latin typeface="Arial" panose="020B0604020202020204" pitchFamily="34" charset="0"/>
                <a:cs typeface="Arial" panose="020B0604020202020204" pitchFamily="34" charset="0"/>
              </a:rPr>
              <a:t>	1. Maximizing Interest rates	2. Minimizing default rates</a:t>
            </a:r>
          </a:p>
          <a:p>
            <a:endParaRPr lang="en-US" dirty="0">
              <a:latin typeface="Arial" panose="020B0604020202020204" pitchFamily="34" charset="0"/>
              <a:cs typeface="Arial" panose="020B0604020202020204" pitchFamily="34" charset="0"/>
            </a:endParaRPr>
          </a:p>
          <a:p>
            <a:r>
              <a:rPr lang="en-US" dirty="0">
                <a:solidFill>
                  <a:schemeClr val="tx1">
                    <a:lumMod val="75000"/>
                    <a:lumOff val="25000"/>
                  </a:schemeClr>
                </a:solidFill>
                <a:highlight>
                  <a:srgbClr val="0B6E7F"/>
                </a:highlight>
                <a:latin typeface="Algerian" panose="04020705040A02060702" pitchFamily="82" charset="0"/>
                <a:cs typeface="Arial" panose="020B0604020202020204" pitchFamily="34" charset="0"/>
              </a:rPr>
              <a:t>Positive Factors for Borrowers </a:t>
            </a:r>
            <a:r>
              <a:rPr lang="en-US" dirty="0">
                <a:highlight>
                  <a:srgbClr val="0B6E7F"/>
                </a:highlight>
                <a:latin typeface="Algerian" panose="04020705040A02060702" pitchFamily="82" charset="0"/>
                <a:cs typeface="Arial" panose="020B0604020202020204" pitchFamily="34" charset="0"/>
              </a:rPr>
              <a:t>:</a:t>
            </a:r>
          </a:p>
          <a:p>
            <a:endParaRPr lang="en-US" dirty="0">
              <a:highlight>
                <a:srgbClr val="0B6E7F"/>
              </a:highlight>
              <a:latin typeface="Arial" panose="020B0604020202020204" pitchFamily="34" charset="0"/>
              <a:cs typeface="Arial" panose="020B0604020202020204" pitchFamily="34" charset="0"/>
            </a:endParaRPr>
          </a:p>
          <a:p>
            <a:r>
              <a:rPr lang="en-US" dirty="0">
                <a:solidFill>
                  <a:schemeClr val="tx2"/>
                </a:solidFill>
                <a:latin typeface="Arial" panose="020B0604020202020204" pitchFamily="34" charset="0"/>
                <a:cs typeface="Arial" panose="020B0604020202020204" pitchFamily="34" charset="0"/>
              </a:rPr>
              <a:t>	1. Minimizing Interest rates 	2. Maximizing Credit Score</a:t>
            </a:r>
            <a:endParaRPr lang="en-SG" dirty="0">
              <a:solidFill>
                <a:schemeClr val="tx2"/>
              </a:solidFill>
            </a:endParaRPr>
          </a:p>
        </p:txBody>
      </p:sp>
      <p:sp>
        <p:nvSpPr>
          <p:cNvPr id="162" name="Oval 161">
            <a:extLst>
              <a:ext uri="{FF2B5EF4-FFF2-40B4-BE49-F238E27FC236}">
                <a16:creationId xmlns:a16="http://schemas.microsoft.com/office/drawing/2014/main" id="{5A44E61A-953F-4C18-A406-370D841095C5}"/>
              </a:ext>
              <a:ext uri="{C183D7F6-B498-43B3-948B-1728B52AA6E4}">
                <adec:decorative xmlns:adec="http://schemas.microsoft.com/office/drawing/2017/decorative" val="1"/>
              </a:ext>
            </a:extLst>
          </p:cNvPr>
          <p:cNvSpPr/>
          <p:nvPr/>
        </p:nvSpPr>
        <p:spPr>
          <a:xfrm>
            <a:off x="10019382" y="2772982"/>
            <a:ext cx="1743044" cy="89334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Oval 162">
            <a:extLst>
              <a:ext uri="{FF2B5EF4-FFF2-40B4-BE49-F238E27FC236}">
                <a16:creationId xmlns:a16="http://schemas.microsoft.com/office/drawing/2014/main" id="{A8861D6A-6E1B-4339-8310-12D9224140C5}"/>
              </a:ext>
              <a:ext uri="{C183D7F6-B498-43B3-948B-1728B52AA6E4}">
                <adec:decorative xmlns:adec="http://schemas.microsoft.com/office/drawing/2017/decorative" val="1"/>
              </a:ext>
            </a:extLst>
          </p:cNvPr>
          <p:cNvSpPr/>
          <p:nvPr/>
        </p:nvSpPr>
        <p:spPr>
          <a:xfrm>
            <a:off x="10102399" y="1499607"/>
            <a:ext cx="1434266" cy="10263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Rectangle 163">
            <a:extLst>
              <a:ext uri="{FF2B5EF4-FFF2-40B4-BE49-F238E27FC236}">
                <a16:creationId xmlns:a16="http://schemas.microsoft.com/office/drawing/2014/main" id="{F0D3E800-9248-4FC9-82A4-E51D969AC7AE}"/>
              </a:ext>
            </a:extLst>
          </p:cNvPr>
          <p:cNvSpPr/>
          <p:nvPr/>
        </p:nvSpPr>
        <p:spPr>
          <a:xfrm>
            <a:off x="10204234" y="1744200"/>
            <a:ext cx="1308376" cy="492443"/>
          </a:xfrm>
          <a:prstGeom prst="rect">
            <a:avLst/>
          </a:prstGeom>
        </p:spPr>
        <p:txBody>
          <a:bodyPr wrap="square" lIns="0" tIns="0" rIns="0" bIns="0" anchor="ctr">
            <a:spAutoFit/>
          </a:bodyPr>
          <a:lstStyle/>
          <a:p>
            <a:pPr algn="ctr"/>
            <a:r>
              <a:rPr lang="en-US" sz="1600" dirty="0">
                <a:solidFill>
                  <a:schemeClr val="bg1"/>
                </a:solidFill>
              </a:rPr>
              <a:t>House owner ship -Rent</a:t>
            </a:r>
          </a:p>
        </p:txBody>
      </p:sp>
      <p:cxnSp>
        <p:nvCxnSpPr>
          <p:cNvPr id="165" name="Straight Arrow Connector 164">
            <a:extLst>
              <a:ext uri="{FF2B5EF4-FFF2-40B4-BE49-F238E27FC236}">
                <a16:creationId xmlns:a16="http://schemas.microsoft.com/office/drawing/2014/main" id="{52E50A15-8CC0-4A1B-8FDA-F8862CBF41F4}"/>
              </a:ext>
              <a:ext uri="{C183D7F6-B498-43B3-948B-1728B52AA6E4}">
                <adec:decorative xmlns:adec="http://schemas.microsoft.com/office/drawing/2017/decorative" val="1"/>
              </a:ext>
            </a:extLst>
          </p:cNvPr>
          <p:cNvCxnSpPr>
            <a:cxnSpLocks/>
          </p:cNvCxnSpPr>
          <p:nvPr/>
        </p:nvCxnSpPr>
        <p:spPr>
          <a:xfrm>
            <a:off x="9804500" y="3234623"/>
            <a:ext cx="32126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6AFA3932-7664-4A35-8D9F-5D79C7E3CCC2}"/>
              </a:ext>
            </a:extLst>
          </p:cNvPr>
          <p:cNvSpPr/>
          <p:nvPr/>
        </p:nvSpPr>
        <p:spPr>
          <a:xfrm>
            <a:off x="10226477" y="2893423"/>
            <a:ext cx="1349001" cy="738664"/>
          </a:xfrm>
          <a:prstGeom prst="rect">
            <a:avLst/>
          </a:prstGeom>
        </p:spPr>
        <p:txBody>
          <a:bodyPr wrap="square" lIns="0" tIns="0" rIns="0" bIns="0" anchor="ctr">
            <a:spAutoFit/>
          </a:bodyPr>
          <a:lstStyle/>
          <a:p>
            <a:pPr algn="ctr"/>
            <a:r>
              <a:rPr lang="en-US" sz="1600" dirty="0">
                <a:solidFill>
                  <a:schemeClr val="bg1"/>
                </a:solidFill>
              </a:rPr>
              <a:t>Purpose of Loan – Debt Consolidation</a:t>
            </a:r>
          </a:p>
        </p:txBody>
      </p:sp>
      <p:sp>
        <p:nvSpPr>
          <p:cNvPr id="168" name="Rectangle 167">
            <a:extLst>
              <a:ext uri="{FF2B5EF4-FFF2-40B4-BE49-F238E27FC236}">
                <a16:creationId xmlns:a16="http://schemas.microsoft.com/office/drawing/2014/main" id="{43B4CD26-5A3C-409E-ADBA-544F89E9A3FC}"/>
              </a:ext>
            </a:extLst>
          </p:cNvPr>
          <p:cNvSpPr/>
          <p:nvPr/>
        </p:nvSpPr>
        <p:spPr>
          <a:xfrm>
            <a:off x="7335549" y="3324792"/>
            <a:ext cx="1019762" cy="492443"/>
          </a:xfrm>
          <a:prstGeom prst="rect">
            <a:avLst/>
          </a:prstGeom>
        </p:spPr>
        <p:txBody>
          <a:bodyPr wrap="square" lIns="0" tIns="0" rIns="0" bIns="0" anchor="ctr">
            <a:spAutoFit/>
          </a:bodyPr>
          <a:lstStyle/>
          <a:p>
            <a:pPr algn="ctr"/>
            <a:r>
              <a:rPr lang="en-US" sz="1600" dirty="0">
                <a:solidFill>
                  <a:schemeClr val="bg1"/>
                </a:solidFill>
              </a:rPr>
              <a:t>Risk of Default</a:t>
            </a:r>
          </a:p>
        </p:txBody>
      </p:sp>
      <p:cxnSp>
        <p:nvCxnSpPr>
          <p:cNvPr id="169" name="Connector: Elbow 168">
            <a:extLst>
              <a:ext uri="{FF2B5EF4-FFF2-40B4-BE49-F238E27FC236}">
                <a16:creationId xmlns:a16="http://schemas.microsoft.com/office/drawing/2014/main" id="{D8AE9376-BACC-406F-80B9-9C2286318FDD}"/>
              </a:ext>
              <a:ext uri="{C183D7F6-B498-43B3-948B-1728B52AA6E4}">
                <adec:decorative xmlns:adec="http://schemas.microsoft.com/office/drawing/2017/decorative" val="1"/>
              </a:ext>
            </a:extLst>
          </p:cNvPr>
          <p:cNvCxnSpPr>
            <a:cxnSpLocks/>
          </p:cNvCxnSpPr>
          <p:nvPr/>
        </p:nvCxnSpPr>
        <p:spPr>
          <a:xfrm rot="16200000" flipH="1">
            <a:off x="8069312" y="3629078"/>
            <a:ext cx="3501052" cy="15645"/>
          </a:xfrm>
          <a:prstGeom prst="bentConnector3">
            <a:avLst>
              <a:gd name="adj1" fmla="val 5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FEBA7F14-C105-43AE-A145-9F0DBBFF57F9}"/>
              </a:ext>
            </a:extLst>
          </p:cNvPr>
          <p:cNvSpPr/>
          <p:nvPr/>
        </p:nvSpPr>
        <p:spPr>
          <a:xfrm>
            <a:off x="8896917" y="3119506"/>
            <a:ext cx="627105" cy="460062"/>
          </a:xfrm>
          <a:prstGeom prst="rect">
            <a:avLst/>
          </a:prstGeom>
          <a:solidFill>
            <a:schemeClr val="accent4"/>
          </a:solidFill>
        </p:spPr>
        <p:txBody>
          <a:bodyPr wrap="square" lIns="0" tIns="0" rIns="0" bIns="0" anchor="ctr">
            <a:spAutoFit/>
          </a:bodyPr>
          <a:lstStyle/>
          <a:p>
            <a:pPr algn="r">
              <a:lnSpc>
                <a:spcPts val="1900"/>
              </a:lnSpc>
            </a:pPr>
            <a:r>
              <a:rPr lang="en-US" sz="1100" dirty="0">
                <a:solidFill>
                  <a:schemeClr val="tx1">
                    <a:lumMod val="75000"/>
                    <a:lumOff val="25000"/>
                  </a:schemeClr>
                </a:solidFill>
                <a:cs typeface="Segoe UI" panose="020B0502040204020203" pitchFamily="34" charset="0"/>
              </a:rPr>
              <a:t>High Risk</a:t>
            </a:r>
          </a:p>
          <a:p>
            <a:pPr algn="r">
              <a:lnSpc>
                <a:spcPts val="1900"/>
              </a:lnSpc>
            </a:pPr>
            <a:endParaRPr lang="en-US" sz="1100" dirty="0">
              <a:solidFill>
                <a:schemeClr val="tx1">
                  <a:lumMod val="75000"/>
                  <a:lumOff val="25000"/>
                </a:schemeClr>
              </a:solidFill>
              <a:cs typeface="Segoe UI" panose="020B0502040204020203" pitchFamily="34" charset="0"/>
            </a:endParaRPr>
          </a:p>
        </p:txBody>
      </p:sp>
      <p:sp>
        <p:nvSpPr>
          <p:cNvPr id="181" name="Oval 180">
            <a:extLst>
              <a:ext uri="{FF2B5EF4-FFF2-40B4-BE49-F238E27FC236}">
                <a16:creationId xmlns:a16="http://schemas.microsoft.com/office/drawing/2014/main" id="{36E72C64-5EAE-4C4F-A08B-7CA49B9C4C92}"/>
              </a:ext>
              <a:ext uri="{C183D7F6-B498-43B3-948B-1728B52AA6E4}">
                <adec:decorative xmlns:adec="http://schemas.microsoft.com/office/drawing/2017/decorative" val="1"/>
              </a:ext>
            </a:extLst>
          </p:cNvPr>
          <p:cNvSpPr/>
          <p:nvPr/>
        </p:nvSpPr>
        <p:spPr>
          <a:xfrm>
            <a:off x="2106737" y="2748284"/>
            <a:ext cx="1476768" cy="51093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Rectangle 181">
            <a:extLst>
              <a:ext uri="{FF2B5EF4-FFF2-40B4-BE49-F238E27FC236}">
                <a16:creationId xmlns:a16="http://schemas.microsoft.com/office/drawing/2014/main" id="{01CC128A-5706-4606-9865-F1FDD97683A9}"/>
              </a:ext>
            </a:extLst>
          </p:cNvPr>
          <p:cNvSpPr/>
          <p:nvPr/>
        </p:nvSpPr>
        <p:spPr>
          <a:xfrm>
            <a:off x="2258400" y="2773800"/>
            <a:ext cx="1019762" cy="492443"/>
          </a:xfrm>
          <a:prstGeom prst="rect">
            <a:avLst/>
          </a:prstGeom>
        </p:spPr>
        <p:txBody>
          <a:bodyPr wrap="square" lIns="0" tIns="0" rIns="0" bIns="0" anchor="ctr">
            <a:spAutoFit/>
          </a:bodyPr>
          <a:lstStyle/>
          <a:p>
            <a:pPr algn="ctr"/>
            <a:r>
              <a:rPr lang="en-US" sz="1600" dirty="0">
                <a:solidFill>
                  <a:schemeClr val="bg1"/>
                </a:solidFill>
              </a:rPr>
              <a:t>Risk of Default</a:t>
            </a:r>
          </a:p>
        </p:txBody>
      </p:sp>
      <p:sp>
        <p:nvSpPr>
          <p:cNvPr id="30" name="Arrow: Right 29">
            <a:extLst>
              <a:ext uri="{FF2B5EF4-FFF2-40B4-BE49-F238E27FC236}">
                <a16:creationId xmlns:a16="http://schemas.microsoft.com/office/drawing/2014/main" id="{A1FE32D3-F895-4EB8-82B9-E1F6FD685C60}"/>
              </a:ext>
            </a:extLst>
          </p:cNvPr>
          <p:cNvSpPr/>
          <p:nvPr/>
        </p:nvSpPr>
        <p:spPr>
          <a:xfrm>
            <a:off x="2435711" y="2190057"/>
            <a:ext cx="1060173" cy="59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0" name="TextBox 129">
            <a:extLst>
              <a:ext uri="{FF2B5EF4-FFF2-40B4-BE49-F238E27FC236}">
                <a16:creationId xmlns:a16="http://schemas.microsoft.com/office/drawing/2014/main" id="{691467A3-1CD4-4DF8-853E-2CEC91FCC520}"/>
              </a:ext>
            </a:extLst>
          </p:cNvPr>
          <p:cNvSpPr txBox="1"/>
          <p:nvPr/>
        </p:nvSpPr>
        <p:spPr>
          <a:xfrm>
            <a:off x="2364339" y="2283456"/>
            <a:ext cx="952188" cy="430887"/>
          </a:xfrm>
          <a:prstGeom prst="rect">
            <a:avLst/>
          </a:prstGeom>
          <a:noFill/>
        </p:spPr>
        <p:txBody>
          <a:bodyPr wrap="square" rtlCol="0" anchor="ctr">
            <a:spAutoFit/>
          </a:bodyPr>
          <a:lstStyle/>
          <a:p>
            <a:pPr algn="ctr"/>
            <a:r>
              <a:rPr lang="en-US" altLang="ko-KR" sz="1100" b="1" dirty="0">
                <a:solidFill>
                  <a:schemeClr val="bg1"/>
                </a:solidFill>
                <a:cs typeface="Arial" pitchFamily="34" charset="0"/>
              </a:rPr>
              <a:t> Positive Correlation</a:t>
            </a:r>
            <a:endParaRPr lang="ko-KR" altLang="en-US" sz="1100" b="1" dirty="0">
              <a:solidFill>
                <a:schemeClr val="bg1"/>
              </a:solidFill>
              <a:cs typeface="Arial" pitchFamily="34" charset="0"/>
            </a:endParaRPr>
          </a:p>
        </p:txBody>
      </p:sp>
      <p:sp>
        <p:nvSpPr>
          <p:cNvPr id="143" name="Donut 39">
            <a:extLst>
              <a:ext uri="{FF2B5EF4-FFF2-40B4-BE49-F238E27FC236}">
                <a16:creationId xmlns:a16="http://schemas.microsoft.com/office/drawing/2014/main" id="{66AFEC8E-9EC6-4077-B0D0-0347A17723E5}"/>
              </a:ext>
            </a:extLst>
          </p:cNvPr>
          <p:cNvSpPr/>
          <p:nvPr/>
        </p:nvSpPr>
        <p:spPr>
          <a:xfrm>
            <a:off x="3201308" y="2387300"/>
            <a:ext cx="209742" cy="19079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83" name="Arrow: Right 182">
            <a:extLst>
              <a:ext uri="{FF2B5EF4-FFF2-40B4-BE49-F238E27FC236}">
                <a16:creationId xmlns:a16="http://schemas.microsoft.com/office/drawing/2014/main" id="{89F13942-D68C-4511-9A1A-42BA61254934}"/>
              </a:ext>
            </a:extLst>
          </p:cNvPr>
          <p:cNvSpPr/>
          <p:nvPr/>
        </p:nvSpPr>
        <p:spPr>
          <a:xfrm rot="10800000">
            <a:off x="2321427" y="3241800"/>
            <a:ext cx="1060173" cy="59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1" name="TextBox 130">
            <a:extLst>
              <a:ext uri="{FF2B5EF4-FFF2-40B4-BE49-F238E27FC236}">
                <a16:creationId xmlns:a16="http://schemas.microsoft.com/office/drawing/2014/main" id="{5D73D68E-10FD-4BF4-9335-CC6B53DB680F}"/>
              </a:ext>
            </a:extLst>
          </p:cNvPr>
          <p:cNvSpPr txBox="1"/>
          <p:nvPr/>
        </p:nvSpPr>
        <p:spPr>
          <a:xfrm>
            <a:off x="2382712" y="3306584"/>
            <a:ext cx="1246496" cy="430887"/>
          </a:xfrm>
          <a:prstGeom prst="rect">
            <a:avLst/>
          </a:prstGeom>
          <a:noFill/>
        </p:spPr>
        <p:txBody>
          <a:bodyPr wrap="square" rtlCol="0" anchor="ctr">
            <a:spAutoFit/>
          </a:bodyPr>
          <a:lstStyle/>
          <a:p>
            <a:pPr algn="ctr"/>
            <a:r>
              <a:rPr lang="en-US" altLang="ko-KR" sz="1100" b="1" dirty="0">
                <a:solidFill>
                  <a:schemeClr val="bg1"/>
                </a:solidFill>
                <a:cs typeface="Arial" pitchFamily="34" charset="0"/>
              </a:rPr>
              <a:t>Negative Correlation</a:t>
            </a:r>
            <a:endParaRPr lang="ko-KR" altLang="en-US" sz="1100" b="1" dirty="0">
              <a:solidFill>
                <a:schemeClr val="bg1"/>
              </a:solidFill>
              <a:cs typeface="Arial" pitchFamily="34" charset="0"/>
            </a:endParaRPr>
          </a:p>
        </p:txBody>
      </p:sp>
      <p:sp>
        <p:nvSpPr>
          <p:cNvPr id="142" name="Donut 8">
            <a:extLst>
              <a:ext uri="{FF2B5EF4-FFF2-40B4-BE49-F238E27FC236}">
                <a16:creationId xmlns:a16="http://schemas.microsoft.com/office/drawing/2014/main" id="{E0B65174-3A81-489B-A117-9AF139F58806}"/>
              </a:ext>
            </a:extLst>
          </p:cNvPr>
          <p:cNvSpPr/>
          <p:nvPr/>
        </p:nvSpPr>
        <p:spPr>
          <a:xfrm>
            <a:off x="2435711" y="3417810"/>
            <a:ext cx="177191" cy="192669"/>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cxnSp>
        <p:nvCxnSpPr>
          <p:cNvPr id="53" name="Elbow Connector 31">
            <a:extLst>
              <a:ext uri="{FF2B5EF4-FFF2-40B4-BE49-F238E27FC236}">
                <a16:creationId xmlns:a16="http://schemas.microsoft.com/office/drawing/2014/main" id="{19138B81-3290-4709-B136-737070657B6E}"/>
              </a:ext>
            </a:extLst>
          </p:cNvPr>
          <p:cNvCxnSpPr>
            <a:cxnSpLocks/>
          </p:cNvCxnSpPr>
          <p:nvPr/>
        </p:nvCxnSpPr>
        <p:spPr>
          <a:xfrm rot="10800000">
            <a:off x="948000" y="2586703"/>
            <a:ext cx="914320" cy="467897"/>
          </a:xfrm>
          <a:prstGeom prst="bentConnector3">
            <a:avLst>
              <a:gd name="adj1" fmla="val 50000"/>
            </a:avLst>
          </a:prstGeom>
          <a:ln w="38100">
            <a:solidFill>
              <a:schemeClr val="accent4"/>
            </a:solidFill>
            <a:prstDash val="solid"/>
            <a:headEnd type="none"/>
            <a:tailEnd type="ova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7F4FD914-E117-4707-97CA-D55FF11B9797}"/>
              </a:ext>
            </a:extLst>
          </p:cNvPr>
          <p:cNvSpPr/>
          <p:nvPr/>
        </p:nvSpPr>
        <p:spPr>
          <a:xfrm>
            <a:off x="1790400" y="2978220"/>
            <a:ext cx="186859" cy="1699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4" name="Audio 3">
            <a:hlinkClick r:id="" action="ppaction://media"/>
            <a:extLst>
              <a:ext uri="{FF2B5EF4-FFF2-40B4-BE49-F238E27FC236}">
                <a16:creationId xmlns:a16="http://schemas.microsoft.com/office/drawing/2014/main" id="{D496391F-8D02-4234-8F24-2DFE92507C4D}"/>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598275" y="6264275"/>
            <a:ext cx="406400" cy="406400"/>
          </a:xfrm>
          <a:prstGeom prst="rect">
            <a:avLst/>
          </a:prstGeom>
        </p:spPr>
      </p:pic>
    </p:spTree>
    <p:extLst>
      <p:ext uri="{BB962C8B-B14F-4D97-AF65-F5344CB8AC3E}">
        <p14:creationId xmlns:p14="http://schemas.microsoft.com/office/powerpoint/2010/main" val="843768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5938"/>
    </mc:Choice>
    <mc:Fallback xmlns="">
      <p:transition spd="slow" advTm="15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636737947"/>
              </p:ext>
            </p:extLst>
          </p:nvPr>
        </p:nvGraphicFramePr>
        <p:xfrm>
          <a:off x="854400" y="1606070"/>
          <a:ext cx="10857600" cy="49886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itle 1">
            <a:extLst>
              <a:ext uri="{FF2B5EF4-FFF2-40B4-BE49-F238E27FC236}">
                <a16:creationId xmlns:a16="http://schemas.microsoft.com/office/drawing/2014/main" id="{D0049CEC-655B-41AC-AA23-C39323BD25BE}"/>
              </a:ext>
            </a:extLst>
          </p:cNvPr>
          <p:cNvSpPr>
            <a:spLocks noGrp="1"/>
          </p:cNvSpPr>
          <p:nvPr>
            <p:ph type="title"/>
          </p:nvPr>
        </p:nvSpPr>
        <p:spPr>
          <a:xfrm>
            <a:off x="609600" y="263236"/>
            <a:ext cx="10972800" cy="1143000"/>
          </a:xfrm>
        </p:spPr>
        <p:txBody>
          <a:bodyPr>
            <a:normAutofit/>
          </a:bodyPr>
          <a:lstStyle/>
          <a:p>
            <a:r>
              <a:rPr lang="en-US" sz="4400" dirty="0">
                <a:solidFill>
                  <a:schemeClr val="bg1"/>
                </a:solidFill>
                <a:latin typeface="Rockwell" panose="02060603020205020403" pitchFamily="18" charset="0"/>
              </a:rPr>
              <a:t>Recommendations</a:t>
            </a:r>
          </a:p>
        </p:txBody>
      </p:sp>
      <p:pic>
        <p:nvPicPr>
          <p:cNvPr id="6" name="Audio 5">
            <a:hlinkClick r:id="" action="ppaction://media"/>
            <a:extLst>
              <a:ext uri="{FF2B5EF4-FFF2-40B4-BE49-F238E27FC236}">
                <a16:creationId xmlns:a16="http://schemas.microsoft.com/office/drawing/2014/main" id="{412F9F26-6B7A-40D3-844D-E9500F2C514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98275" y="6264275"/>
            <a:ext cx="406400" cy="406400"/>
          </a:xfrm>
          <a:prstGeom prst="rect">
            <a:avLst/>
          </a:prstGeom>
        </p:spPr>
      </p:pic>
    </p:spTree>
    <p:extLst>
      <p:ext uri="{BB962C8B-B14F-4D97-AF65-F5344CB8AC3E}">
        <p14:creationId xmlns:p14="http://schemas.microsoft.com/office/powerpoint/2010/main" val="2182566791"/>
      </p:ext>
    </p:extLst>
  </p:cSld>
  <p:clrMapOvr>
    <a:masterClrMapping/>
  </p:clrMapOvr>
  <mc:AlternateContent xmlns:mc="http://schemas.openxmlformats.org/markup-compatibility/2006" xmlns:p14="http://schemas.microsoft.com/office/powerpoint/2010/main">
    <mc:Choice Requires="p14">
      <p:transition spd="slow" p14:dur="2000" advTm="11898"/>
    </mc:Choice>
    <mc:Fallback xmlns="">
      <p:transition spd="slow" advTm="11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70"/>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vert="horz" lIns="0" tIns="0" rIns="0" bIns="0" rtlCol="0" anchor="ctr">
            <a:spAutoFit/>
          </a:bodyPr>
          <a:lstStyle/>
          <a:p>
            <a:r>
              <a:rPr lang="en-US" sz="7200" b="1" dirty="0">
                <a:solidFill>
                  <a:schemeClr val="bg1"/>
                </a:solidFill>
              </a:rPr>
              <a:t>Thank You</a:t>
            </a:r>
            <a:endParaRPr lang="en-US" sz="7200" dirty="0">
              <a:solidFill>
                <a:schemeClr val="accent4"/>
              </a:solidFill>
            </a:endParaRPr>
          </a:p>
        </p:txBody>
      </p:sp>
      <p:grpSp>
        <p:nvGrpSpPr>
          <p:cNvPr id="7" name="Group 6">
            <a:extLst>
              <a:ext uri="{FF2B5EF4-FFF2-40B4-BE49-F238E27FC236}">
                <a16:creationId xmlns:a16="http://schemas.microsoft.com/office/drawing/2014/main" id="{BE411F3D-CBCC-4BD7-B873-B5303EC82B59}"/>
              </a:ex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8" name="Oval 7">
              <a:extLst>
                <a:ext uri="{FF2B5EF4-FFF2-40B4-BE49-F238E27FC236}">
                  <a16:creationId xmlns:a16="http://schemas.microsoft.com/office/drawing/2014/main" id="{FE7C55B4-F142-436E-ABC0-4DBABFC1C817}"/>
                </a:ext>
              </a:extLst>
            </p:cNvPr>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BC256AA-F5AC-41DB-BFBE-CFB6030BCD04}"/>
                </a:ext>
              </a:extLst>
            </p:cNvPr>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Oval 9">
            <a:extLst>
              <a:ext uri="{FF2B5EF4-FFF2-40B4-BE49-F238E27FC236}">
                <a16:creationId xmlns:a16="http://schemas.microsoft.com/office/drawing/2014/main" id="{DEE03286-C106-4C26-B999-60490E6FAD87}"/>
              </a:ext>
              <a:ext uri="{C183D7F6-B498-43B3-948B-1728B52AA6E4}">
                <adec:decorative xmlns:adec="http://schemas.microsoft.com/office/drawing/2017/decorative" val="1"/>
              </a:ext>
            </a:extLst>
          </p:cNvPr>
          <p:cNvSpPr/>
          <p:nvPr/>
        </p:nvSpPr>
        <p:spPr>
          <a:xfrm>
            <a:off x="3879012"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3" name="Audio 2">
            <a:hlinkClick r:id="" action="ppaction://media"/>
            <a:extLst>
              <a:ext uri="{FF2B5EF4-FFF2-40B4-BE49-F238E27FC236}">
                <a16:creationId xmlns:a16="http://schemas.microsoft.com/office/drawing/2014/main" id="{8DE7837D-FF29-4710-889F-B1ED45F7A8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98275" y="6264275"/>
            <a:ext cx="406400" cy="406400"/>
          </a:xfrm>
          <a:prstGeom prst="rect">
            <a:avLst/>
          </a:prstGeom>
        </p:spPr>
      </p:pic>
    </p:spTree>
    <p:extLst>
      <p:ext uri="{BB962C8B-B14F-4D97-AF65-F5344CB8AC3E}">
        <p14:creationId xmlns:p14="http://schemas.microsoft.com/office/powerpoint/2010/main" val="1923038163"/>
      </p:ext>
    </p:extLst>
  </p:cSld>
  <p:clrMapOvr>
    <a:masterClrMapping/>
  </p:clrMapOvr>
  <mc:AlternateContent xmlns:mc="http://schemas.openxmlformats.org/markup-compatibility/2006" xmlns:p14="http://schemas.microsoft.com/office/powerpoint/2010/main">
    <mc:Choice Requires="p14">
      <p:transition spd="slow" p14:dur="2000" advTm="2186"/>
    </mc:Choice>
    <mc:Fallback xmlns="">
      <p:transition spd="slow" advTm="2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6"/>
          <p:cNvSpPr txBox="1">
            <a:spLocks noGrp="1"/>
          </p:cNvSpPr>
          <p:nvPr>
            <p:ph type="body" orient="vert" idx="1"/>
          </p:nvPr>
        </p:nvSpPr>
        <p:spPr>
          <a:prstGeom prst="rect">
            <a:avLst/>
          </a:prstGeom>
        </p:spPr>
        <p:txBody>
          <a:bodyPr spcFirstLastPara="1" vert="horz" wrap="square" lIns="121900" tIns="121900" rIns="121900" bIns="121900" rtlCol="0" anchor="t" anchorCtr="0">
            <a:noAutofit/>
          </a:bodyPr>
          <a:lstStyle/>
          <a:p>
            <a:pPr marL="0" indent="0">
              <a:buNone/>
            </a:pPr>
            <a:r>
              <a:rPr lang="en-US" sz="1600" dirty="0">
                <a:solidFill>
                  <a:schemeClr val="tx2"/>
                </a:solidFill>
                <a:latin typeface="Arial" panose="020B0604020202020204" pitchFamily="34" charset="0"/>
                <a:cs typeface="Arial" panose="020B0604020202020204" pitchFamily="34" charset="0"/>
              </a:rPr>
              <a:t>Service Request data is available on </a:t>
            </a:r>
            <a:r>
              <a:rPr lang="en-US" sz="1600" b="1" dirty="0">
                <a:solidFill>
                  <a:schemeClr val="tx2"/>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https://www.kaggle.com/</a:t>
            </a:r>
            <a:r>
              <a:rPr lang="en-US" sz="1600" dirty="0">
                <a:solidFill>
                  <a:schemeClr val="tx2"/>
                </a:solidFill>
                <a:latin typeface="Arial" panose="020B0604020202020204" pitchFamily="34" charset="0"/>
                <a:cs typeface="Arial" panose="020B0604020202020204" pitchFamily="34" charset="0"/>
              </a:rPr>
              <a:t> in form of CSV files containing various customer’s complete loan data for all loans issued through the 2007-2015, including the current loan status (Current, Late, Fully Paid, etc.) and latest payment information. The file containing loan data through the "present" contains complete loan data for all loans issued through the previous completed calendar quarter. Additional features include credit grade scores, term, purpose of loan, Income category, Interest rates, loan amount, verification status, address including zip codes, and state, and collections among others. </a:t>
            </a:r>
          </a:p>
        </p:txBody>
      </p:sp>
      <p:sp>
        <p:nvSpPr>
          <p:cNvPr id="73" name="Google Shape;73;p1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SG" sz="4000" dirty="0"/>
              <a:t>Data Cleaning and Analytical tools</a:t>
            </a:r>
            <a:br>
              <a:rPr lang="en-SG" sz="4000" dirty="0"/>
            </a:br>
            <a:endParaRPr sz="3733" b="1" dirty="0">
              <a:latin typeface="+mn-lt"/>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47725425"/>
              </p:ext>
            </p:extLst>
          </p:nvPr>
        </p:nvGraphicFramePr>
        <p:xfrm>
          <a:off x="854400" y="3522600"/>
          <a:ext cx="9721007" cy="2244604"/>
        </p:xfrm>
        <a:graphic>
          <a:graphicData uri="http://schemas.openxmlformats.org/drawingml/2006/table">
            <a:tbl>
              <a:tblPr/>
              <a:tblGrid>
                <a:gridCol w="7630928">
                  <a:extLst>
                    <a:ext uri="{9D8B030D-6E8A-4147-A177-3AD203B41FA5}">
                      <a16:colId xmlns:a16="http://schemas.microsoft.com/office/drawing/2014/main" val="20000"/>
                    </a:ext>
                  </a:extLst>
                </a:gridCol>
                <a:gridCol w="2090079">
                  <a:extLst>
                    <a:ext uri="{9D8B030D-6E8A-4147-A177-3AD203B41FA5}">
                      <a16:colId xmlns:a16="http://schemas.microsoft.com/office/drawing/2014/main" val="20001"/>
                    </a:ext>
                  </a:extLst>
                </a:gridCol>
              </a:tblGrid>
              <a:tr h="0">
                <a:tc>
                  <a:txBody>
                    <a:bodyPr/>
                    <a:lstStyle/>
                    <a:p>
                      <a:pPr algn="ctr" fontAlgn="ctr"/>
                      <a:r>
                        <a:rPr lang="en-US" sz="1400" b="1" i="0" u="none" strike="noStrike" dirty="0">
                          <a:solidFill>
                            <a:schemeClr val="tx2"/>
                          </a:solidFill>
                          <a:effectLst/>
                          <a:latin typeface="Times New Roman" panose="02020603050405020304" pitchFamily="18" charset="0"/>
                        </a:rPr>
                        <a:t>Work Task</a:t>
                      </a:r>
                    </a:p>
                  </a:txBody>
                  <a:tcPr marL="7980" marR="7980" marT="79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400" b="1" i="0" u="none" strike="noStrike">
                          <a:solidFill>
                            <a:schemeClr val="tx2"/>
                          </a:solidFill>
                          <a:effectLst/>
                          <a:latin typeface="Times New Roman" panose="02020603050405020304" pitchFamily="18" charset="0"/>
                        </a:rPr>
                        <a:t>Tools Used</a:t>
                      </a:r>
                    </a:p>
                  </a:txBody>
                  <a:tcPr marL="7980" marR="7980" marT="79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505816">
                <a:tc rowSpan="2">
                  <a:txBody>
                    <a:bodyPr/>
                    <a:lstStyle/>
                    <a:p>
                      <a:pPr algn="l" fontAlgn="ctr"/>
                      <a:r>
                        <a:rPr lang="en-US" sz="1400" b="0" i="0" u="none" strike="noStrike" dirty="0">
                          <a:solidFill>
                            <a:schemeClr val="tx2"/>
                          </a:solidFill>
                          <a:effectLst/>
                          <a:latin typeface="Times New Roman" panose="02020603050405020304" pitchFamily="18" charset="0"/>
                        </a:rPr>
                        <a:t>Cleanup the CSV data (Remove unwanted &amp; Blank fields, sanitize/format some of them such as , Address, Names, Lat-Long) </a:t>
                      </a:r>
                    </a:p>
                  </a:txBody>
                  <a:tcPr marL="7980" marR="7980" marT="79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2"/>
                          </a:solidFill>
                          <a:effectLst/>
                          <a:latin typeface="Times New Roman" panose="02020603050405020304" pitchFamily="18" charset="0"/>
                        </a:rPr>
                        <a:t>MS Excel</a:t>
                      </a:r>
                    </a:p>
                  </a:txBody>
                  <a:tcPr marL="7980" marR="7980" marT="79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5816">
                <a:tc vMerge="1">
                  <a:txBody>
                    <a:bodyPr/>
                    <a:lstStyle/>
                    <a:p>
                      <a:endParaRPr lang="en-US"/>
                    </a:p>
                  </a:txBody>
                  <a:tcPr/>
                </a:tc>
                <a:tc>
                  <a:txBody>
                    <a:bodyPr/>
                    <a:lstStyle/>
                    <a:p>
                      <a:pPr algn="ctr" fontAlgn="b"/>
                      <a:r>
                        <a:rPr lang="en-US" sz="1400" b="0" i="0" u="none" strike="noStrike" dirty="0">
                          <a:solidFill>
                            <a:schemeClr val="tx2"/>
                          </a:solidFill>
                          <a:effectLst/>
                          <a:latin typeface="Times New Roman" panose="02020603050405020304" pitchFamily="18" charset="0"/>
                        </a:rPr>
                        <a:t>Open Refine</a:t>
                      </a:r>
                    </a:p>
                  </a:txBody>
                  <a:tcPr marL="7980" marR="7980" marT="79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5816">
                <a:tc rowSpan="2">
                  <a:txBody>
                    <a:bodyPr/>
                    <a:lstStyle/>
                    <a:p>
                      <a:pPr algn="l" fontAlgn="ctr"/>
                      <a:r>
                        <a:rPr lang="en-US" sz="1400" b="0" i="0" u="none" strike="noStrike" dirty="0">
                          <a:solidFill>
                            <a:schemeClr val="tx2"/>
                          </a:solidFill>
                          <a:effectLst/>
                          <a:latin typeface="Times New Roman" panose="02020603050405020304" pitchFamily="18" charset="0"/>
                        </a:rPr>
                        <a:t>Prepare Dashboards and Charts to Visualize the data and give and share insights</a:t>
                      </a:r>
                    </a:p>
                  </a:txBody>
                  <a:tcPr marL="7980" marR="7980" marT="79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2"/>
                          </a:solidFill>
                          <a:effectLst/>
                          <a:latin typeface="Times New Roman" panose="02020603050405020304" pitchFamily="18" charset="0"/>
                        </a:rPr>
                        <a:t>Tableau</a:t>
                      </a:r>
                    </a:p>
                  </a:txBody>
                  <a:tcPr marL="7980" marR="7980" marT="79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05816">
                <a:tc vMerge="1">
                  <a:txBody>
                    <a:bodyPr/>
                    <a:lstStyle/>
                    <a:p>
                      <a:endParaRPr lang="en-US"/>
                    </a:p>
                  </a:txBody>
                  <a:tcPr/>
                </a:tc>
                <a:tc>
                  <a:txBody>
                    <a:bodyPr/>
                    <a:lstStyle/>
                    <a:p>
                      <a:pPr algn="ctr" fontAlgn="b"/>
                      <a:r>
                        <a:rPr lang="en-US" sz="1400" b="0" i="0" u="none" strike="noStrike" dirty="0">
                          <a:solidFill>
                            <a:schemeClr val="tx2"/>
                          </a:solidFill>
                          <a:effectLst/>
                          <a:latin typeface="Times New Roman" panose="02020603050405020304" pitchFamily="18" charset="0"/>
                        </a:rPr>
                        <a:t>MS Office</a:t>
                      </a:r>
                    </a:p>
                  </a:txBody>
                  <a:tcPr marL="7980" marR="7980" marT="798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pic>
        <p:nvPicPr>
          <p:cNvPr id="9" name="Audio 8">
            <a:hlinkClick r:id="" action="ppaction://media"/>
            <a:extLst>
              <a:ext uri="{FF2B5EF4-FFF2-40B4-BE49-F238E27FC236}">
                <a16:creationId xmlns:a16="http://schemas.microsoft.com/office/drawing/2014/main" id="{4AF3F016-4F50-4443-9294-7D415EB871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98275" y="6264275"/>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144"/>
    </mc:Choice>
    <mc:Fallback xmlns="">
      <p:transition spd="slow" advTm="18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F5CE5A50-C931-4BBF-B0F9-D14271ECBA93}"/>
              </a:ext>
            </a:extLst>
          </p:cNvPr>
          <p:cNvGrpSpPr/>
          <p:nvPr/>
        </p:nvGrpSpPr>
        <p:grpSpPr>
          <a:xfrm>
            <a:off x="1397802" y="3325138"/>
            <a:ext cx="10128332" cy="1441108"/>
            <a:chOff x="454196" y="1411967"/>
            <a:chExt cx="9952251" cy="1469461"/>
          </a:xfrm>
          <a:scene3d>
            <a:camera prst="orthographicFront">
              <a:rot lat="0" lon="0" rev="0"/>
            </a:camera>
            <a:lightRig rig="soft" dir="t">
              <a:rot lat="0" lon="0" rev="0"/>
            </a:lightRig>
          </a:scene3d>
        </p:grpSpPr>
        <p:sp>
          <p:nvSpPr>
            <p:cNvPr id="20" name="Rectangle 19">
              <a:extLst>
                <a:ext uri="{FF2B5EF4-FFF2-40B4-BE49-F238E27FC236}">
                  <a16:creationId xmlns:a16="http://schemas.microsoft.com/office/drawing/2014/main" id="{EA58082D-17BB-4A9B-8680-0A08962D260C}"/>
                </a:ext>
              </a:extLst>
            </p:cNvPr>
            <p:cNvSpPr/>
            <p:nvPr/>
          </p:nvSpPr>
          <p:spPr>
            <a:xfrm>
              <a:off x="454196" y="1411967"/>
              <a:ext cx="9952251" cy="1469461"/>
            </a:xfrm>
            <a:prstGeom prst="rect">
              <a:avLst/>
            </a:prstGeom>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SG" dirty="0"/>
            </a:p>
          </p:txBody>
        </p:sp>
        <p:sp>
          <p:nvSpPr>
            <p:cNvPr id="21" name="TextBox 20">
              <a:extLst>
                <a:ext uri="{FF2B5EF4-FFF2-40B4-BE49-F238E27FC236}">
                  <a16:creationId xmlns:a16="http://schemas.microsoft.com/office/drawing/2014/main" id="{83C52EA1-4F2E-4C08-8D67-747BF89AB517}"/>
                </a:ext>
              </a:extLst>
            </p:cNvPr>
            <p:cNvSpPr txBox="1"/>
            <p:nvPr/>
          </p:nvSpPr>
          <p:spPr>
            <a:xfrm rot="10800000" flipV="1">
              <a:off x="483391" y="1681633"/>
              <a:ext cx="9419636" cy="1199795"/>
            </a:xfrm>
            <a:prstGeom prst="rect">
              <a:avLst/>
            </a:prstGeom>
            <a:ln>
              <a:noFill/>
            </a:ln>
            <a:effectLst>
              <a:outerShdw blurRad="107950" dist="12700" dir="5400000" algn="ctr">
                <a:srgbClr val="000000"/>
              </a:outerShdw>
            </a:effectLst>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60277" tIns="38100" rIns="38100" bIns="38100" numCol="1" spcCol="1270" anchor="ctr" anchorCtr="0">
              <a:noAutofit/>
            </a:bodyPr>
            <a:lstStyle/>
            <a:p>
              <a:pPr lvl="0" defTabSz="666750">
                <a:lnSpc>
                  <a:spcPct val="90000"/>
                </a:lnSpc>
                <a:spcBef>
                  <a:spcPct val="0"/>
                </a:spcBef>
                <a:spcAft>
                  <a:spcPct val="35000"/>
                </a:spcAft>
              </a:pPr>
              <a:r>
                <a:rPr lang="en-US" sz="1500" dirty="0">
                  <a:solidFill>
                    <a:srgbClr val="0536B3">
                      <a:hueOff val="0"/>
                      <a:satOff val="0"/>
                      <a:lumOff val="0"/>
                      <a:alphaOff val="0"/>
                    </a:srgbClr>
                  </a:solidFill>
                  <a:latin typeface="Arial" panose="020B0604020202020204" pitchFamily="34" charset="0"/>
                  <a:cs typeface="Arial" panose="020B0604020202020204" pitchFamily="34" charset="0"/>
                </a:rPr>
                <a:t> Thus Lending club focus on </a:t>
              </a:r>
            </a:p>
            <a:p>
              <a:pPr marL="285750" lvl="0" indent="-285750" defTabSz="666750">
                <a:lnSpc>
                  <a:spcPct val="90000"/>
                </a:lnSpc>
                <a:spcBef>
                  <a:spcPct val="0"/>
                </a:spcBef>
                <a:spcAft>
                  <a:spcPct val="35000"/>
                </a:spcAft>
                <a:buFont typeface="Wingdings" panose="05000000000000000000" pitchFamily="2" charset="2"/>
                <a:buChar char="Ø"/>
              </a:pPr>
              <a:r>
                <a:rPr lang="en-US" sz="1500" kern="1200" dirty="0">
                  <a:solidFill>
                    <a:srgbClr val="0536B3">
                      <a:hueOff val="0"/>
                      <a:satOff val="0"/>
                      <a:lumOff val="0"/>
                      <a:alphaOff val="0"/>
                    </a:srgbClr>
                  </a:solidFill>
                  <a:latin typeface="Arial" panose="020B0604020202020204" pitchFamily="34" charset="0"/>
                  <a:cs typeface="Arial" panose="020B0604020202020204" pitchFamily="34" charset="0"/>
                </a:rPr>
                <a:t>Maximizing number of investors and invested amount</a:t>
              </a:r>
            </a:p>
            <a:p>
              <a:pPr marL="285750" lvl="0" indent="-285750" defTabSz="666750">
                <a:lnSpc>
                  <a:spcPct val="90000"/>
                </a:lnSpc>
                <a:spcBef>
                  <a:spcPct val="0"/>
                </a:spcBef>
                <a:spcAft>
                  <a:spcPct val="35000"/>
                </a:spcAft>
                <a:buFont typeface="Wingdings" panose="05000000000000000000" pitchFamily="2" charset="2"/>
                <a:buChar char="Ø"/>
              </a:pPr>
              <a:r>
                <a:rPr lang="en-US" sz="1500" dirty="0">
                  <a:solidFill>
                    <a:srgbClr val="0536B3">
                      <a:hueOff val="0"/>
                      <a:satOff val="0"/>
                      <a:lumOff val="0"/>
                      <a:alphaOff val="0"/>
                    </a:srgbClr>
                  </a:solidFill>
                  <a:latin typeface="Arial" panose="020B0604020202020204" pitchFamily="34" charset="0"/>
                  <a:cs typeface="Arial" panose="020B0604020202020204" pitchFamily="34" charset="0"/>
                </a:rPr>
                <a:t>Maximizing number of borrowers and borrowed amount.</a:t>
              </a:r>
            </a:p>
            <a:p>
              <a:pPr marL="285750" lvl="0" indent="-285750" defTabSz="666750">
                <a:lnSpc>
                  <a:spcPct val="90000"/>
                </a:lnSpc>
                <a:spcBef>
                  <a:spcPct val="0"/>
                </a:spcBef>
                <a:spcAft>
                  <a:spcPct val="35000"/>
                </a:spcAft>
                <a:buFont typeface="Wingdings" panose="05000000000000000000" pitchFamily="2" charset="2"/>
                <a:buChar char="Ø"/>
              </a:pPr>
              <a:r>
                <a:rPr lang="en-US" sz="1500" dirty="0">
                  <a:solidFill>
                    <a:srgbClr val="0536B3">
                      <a:hueOff val="0"/>
                      <a:satOff val="0"/>
                      <a:lumOff val="0"/>
                      <a:alphaOff val="0"/>
                    </a:srgbClr>
                  </a:solidFill>
                  <a:latin typeface="Arial" panose="020B0604020202020204" pitchFamily="34" charset="0"/>
                  <a:cs typeface="Arial" panose="020B0604020202020204" pitchFamily="34" charset="0"/>
                </a:rPr>
                <a:t>Minimizing the Default rates.</a:t>
              </a:r>
            </a:p>
            <a:p>
              <a:pPr marL="285750" lvl="0" indent="-285750" defTabSz="666750">
                <a:lnSpc>
                  <a:spcPct val="90000"/>
                </a:lnSpc>
                <a:spcBef>
                  <a:spcPct val="0"/>
                </a:spcBef>
                <a:spcAft>
                  <a:spcPct val="35000"/>
                </a:spcAft>
                <a:buFont typeface="Wingdings" panose="05000000000000000000" pitchFamily="2" charset="2"/>
                <a:buChar char="Ø"/>
              </a:pPr>
              <a:r>
                <a:rPr lang="en-US" sz="1500" kern="1200" dirty="0">
                  <a:solidFill>
                    <a:srgbClr val="0536B3">
                      <a:hueOff val="0"/>
                      <a:satOff val="0"/>
                      <a:lumOff val="0"/>
                      <a:alphaOff val="0"/>
                    </a:srgbClr>
                  </a:solidFill>
                  <a:latin typeface="Arial" panose="020B0604020202020204" pitchFamily="34" charset="0"/>
                  <a:cs typeface="Arial" panose="020B0604020202020204" pitchFamily="34" charset="0"/>
                </a:rPr>
                <a:t>Assessment of interest rates based on the borrowers credit risk.</a:t>
              </a:r>
            </a:p>
            <a:p>
              <a:pPr marL="285750" lvl="0" indent="-285750" defTabSz="666750">
                <a:lnSpc>
                  <a:spcPct val="90000"/>
                </a:lnSpc>
                <a:spcBef>
                  <a:spcPct val="0"/>
                </a:spcBef>
                <a:spcAft>
                  <a:spcPct val="35000"/>
                </a:spcAft>
                <a:buFont typeface="Wingdings" panose="05000000000000000000" pitchFamily="2" charset="2"/>
                <a:buChar char="Ø"/>
              </a:pPr>
              <a:endParaRPr lang="en-US" sz="1500" kern="1200" dirty="0"/>
            </a:p>
          </p:txBody>
        </p:sp>
      </p:grpSp>
      <p:sp>
        <p:nvSpPr>
          <p:cNvPr id="26" name="Block Arc 25">
            <a:extLst>
              <a:ext uri="{FF2B5EF4-FFF2-40B4-BE49-F238E27FC236}">
                <a16:creationId xmlns:a16="http://schemas.microsoft.com/office/drawing/2014/main" id="{A6490D79-894A-460E-9548-55D0DD576286}"/>
              </a:ext>
            </a:extLst>
          </p:cNvPr>
          <p:cNvSpPr/>
          <p:nvPr/>
        </p:nvSpPr>
        <p:spPr>
          <a:xfrm>
            <a:off x="-6508644" y="-526416"/>
            <a:ext cx="7980216" cy="7980216"/>
          </a:xfrm>
          <a:prstGeom prst="blockArc">
            <a:avLst>
              <a:gd name="adj1" fmla="val 19873682"/>
              <a:gd name="adj2" fmla="val 1298236"/>
              <a:gd name="adj3" fmla="val 103"/>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solidFill>
                  <a:schemeClr val="bg1"/>
                </a:solidFill>
                <a:latin typeface="Rockwell" panose="02060603020205020403" pitchFamily="18" charset="0"/>
              </a:rPr>
              <a:t>Background Introduction</a:t>
            </a:r>
          </a:p>
        </p:txBody>
      </p:sp>
      <p:pic>
        <p:nvPicPr>
          <p:cNvPr id="5" name="Picture 4">
            <a:extLst>
              <a:ext uri="{FF2B5EF4-FFF2-40B4-BE49-F238E27FC236}">
                <a16:creationId xmlns:a16="http://schemas.microsoft.com/office/drawing/2014/main" id="{6672ABFE-CEDC-4DF1-9A49-3365F8A3F0C3}"/>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Lst>
          </a:blip>
          <a:stretch>
            <a:fillRect/>
          </a:stretch>
        </p:blipFill>
        <p:spPr>
          <a:xfrm>
            <a:off x="2164800" y="4890535"/>
            <a:ext cx="6622685" cy="2001665"/>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reflection blurRad="12700" stA="38000" endPos="28000" dist="5000" dir="5400000" sy="-100000" algn="bl" rotWithShape="0"/>
          </a:effectLst>
          <a:scene3d>
            <a:camera prst="orthographicFront">
              <a:rot lat="0" lon="0" rev="0"/>
            </a:camera>
            <a:lightRig rig="balanced" dir="t">
              <a:rot lat="0" lon="0" rev="8700000"/>
            </a:lightRig>
          </a:scene3d>
          <a:sp3d>
            <a:bevelT w="190500" h="38100"/>
          </a:sp3d>
        </p:spPr>
      </p:pic>
      <p:grpSp>
        <p:nvGrpSpPr>
          <p:cNvPr id="53" name="Group 52">
            <a:extLst>
              <a:ext uri="{FF2B5EF4-FFF2-40B4-BE49-F238E27FC236}">
                <a16:creationId xmlns:a16="http://schemas.microsoft.com/office/drawing/2014/main" id="{F767C805-C48B-409B-A034-4905AECAA5BE}"/>
              </a:ext>
            </a:extLst>
          </p:cNvPr>
          <p:cNvGrpSpPr/>
          <p:nvPr/>
        </p:nvGrpSpPr>
        <p:grpSpPr>
          <a:xfrm>
            <a:off x="1384899" y="2602767"/>
            <a:ext cx="10141233" cy="564393"/>
            <a:chOff x="454196" y="1411967"/>
            <a:chExt cx="9737926" cy="705860"/>
          </a:xfrm>
          <a:scene3d>
            <a:camera prst="orthographicFront">
              <a:rot lat="0" lon="0" rev="0"/>
            </a:camera>
            <a:lightRig rig="soft" dir="t">
              <a:rot lat="0" lon="0" rev="0"/>
            </a:lightRig>
          </a:scene3d>
        </p:grpSpPr>
        <p:sp>
          <p:nvSpPr>
            <p:cNvPr id="55" name="Rectangle 54">
              <a:extLst>
                <a:ext uri="{FF2B5EF4-FFF2-40B4-BE49-F238E27FC236}">
                  <a16:creationId xmlns:a16="http://schemas.microsoft.com/office/drawing/2014/main" id="{BFC2B0C9-6AA3-4B0A-84A1-07DD1AA6338D}"/>
                </a:ext>
              </a:extLst>
            </p:cNvPr>
            <p:cNvSpPr/>
            <p:nvPr/>
          </p:nvSpPr>
          <p:spPr>
            <a:xfrm>
              <a:off x="454196" y="1411967"/>
              <a:ext cx="9737926" cy="705860"/>
            </a:xfrm>
            <a:prstGeom prst="rect">
              <a:avLst/>
            </a:prstGeom>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56" name="TextBox 55">
              <a:extLst>
                <a:ext uri="{FF2B5EF4-FFF2-40B4-BE49-F238E27FC236}">
                  <a16:creationId xmlns:a16="http://schemas.microsoft.com/office/drawing/2014/main" id="{735D0AAA-A4FA-4402-B438-89A032771C69}"/>
                </a:ext>
              </a:extLst>
            </p:cNvPr>
            <p:cNvSpPr txBox="1"/>
            <p:nvPr/>
          </p:nvSpPr>
          <p:spPr>
            <a:xfrm>
              <a:off x="454196" y="1411967"/>
              <a:ext cx="9737926" cy="705860"/>
            </a:xfrm>
            <a:prstGeom prst="rect">
              <a:avLst/>
            </a:prstGeom>
            <a:ln>
              <a:noFill/>
            </a:ln>
            <a:effectLst>
              <a:outerShdw blurRad="107950" dist="12700" dir="5400000" algn="ctr">
                <a:srgbClr val="000000"/>
              </a:outerShdw>
            </a:effectLst>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60277" tIns="38100" rIns="38100" bIns="38100" numCol="1" spcCol="1270" anchor="ctr" anchorCtr="0">
              <a:noAutofit/>
            </a:bodyPr>
            <a:lstStyle/>
            <a:p>
              <a:pPr lvl="0" defTabSz="666750">
                <a:lnSpc>
                  <a:spcPct val="90000"/>
                </a:lnSpc>
                <a:spcBef>
                  <a:spcPct val="0"/>
                </a:spcBef>
                <a:spcAft>
                  <a:spcPct val="35000"/>
                </a:spcAft>
              </a:pPr>
              <a:r>
                <a:rPr lang="en-US" sz="1500" dirty="0">
                  <a:solidFill>
                    <a:srgbClr val="0536B3">
                      <a:hueOff val="0"/>
                      <a:satOff val="0"/>
                      <a:lumOff val="0"/>
                      <a:alphaOff val="0"/>
                    </a:srgbClr>
                  </a:solidFill>
                  <a:latin typeface="Arial" panose="020B0604020202020204" pitchFamily="34" charset="0"/>
                  <a:cs typeface="Arial" panose="020B0604020202020204" pitchFamily="34" charset="0"/>
                </a:rPr>
                <a:t> Lending Club provides the "bridge" between investors and borrowers .Lending club earns from both borrowers and investors for each successful application.</a:t>
              </a:r>
              <a:endParaRPr lang="en-US" sz="1500" kern="1200" dirty="0"/>
            </a:p>
          </p:txBody>
        </p:sp>
      </p:grpSp>
      <p:sp>
        <p:nvSpPr>
          <p:cNvPr id="60" name="Oval 59">
            <a:extLst>
              <a:ext uri="{FF2B5EF4-FFF2-40B4-BE49-F238E27FC236}">
                <a16:creationId xmlns:a16="http://schemas.microsoft.com/office/drawing/2014/main" id="{2D2EF602-AF88-4718-AF14-B86F46D0220C}"/>
              </a:ext>
            </a:extLst>
          </p:cNvPr>
          <p:cNvSpPr/>
          <p:nvPr/>
        </p:nvSpPr>
        <p:spPr>
          <a:xfrm>
            <a:off x="854400" y="2543370"/>
            <a:ext cx="801017" cy="705491"/>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SG" dirty="0"/>
          </a:p>
        </p:txBody>
      </p:sp>
      <p:grpSp>
        <p:nvGrpSpPr>
          <p:cNvPr id="61" name="Group 60">
            <a:extLst>
              <a:ext uri="{FF2B5EF4-FFF2-40B4-BE49-F238E27FC236}">
                <a16:creationId xmlns:a16="http://schemas.microsoft.com/office/drawing/2014/main" id="{287739B6-0A6B-43F5-AFA0-02267F79185C}"/>
              </a:ext>
            </a:extLst>
          </p:cNvPr>
          <p:cNvGrpSpPr/>
          <p:nvPr/>
        </p:nvGrpSpPr>
        <p:grpSpPr>
          <a:xfrm>
            <a:off x="1397801" y="1661961"/>
            <a:ext cx="10141233" cy="597819"/>
            <a:chOff x="454196" y="2624578"/>
            <a:chExt cx="9737926" cy="747664"/>
          </a:xfrm>
          <a:scene3d>
            <a:camera prst="orthographicFront">
              <a:rot lat="0" lon="0" rev="0"/>
            </a:camera>
            <a:lightRig rig="soft" dir="t">
              <a:rot lat="0" lon="0" rev="0"/>
            </a:lightRig>
          </a:scene3d>
        </p:grpSpPr>
        <p:sp>
          <p:nvSpPr>
            <p:cNvPr id="62" name="Rectangle 61">
              <a:extLst>
                <a:ext uri="{FF2B5EF4-FFF2-40B4-BE49-F238E27FC236}">
                  <a16:creationId xmlns:a16="http://schemas.microsoft.com/office/drawing/2014/main" id="{92BC9652-7E88-411C-A4F6-CE9142F7E76B}"/>
                </a:ext>
              </a:extLst>
            </p:cNvPr>
            <p:cNvSpPr/>
            <p:nvPr/>
          </p:nvSpPr>
          <p:spPr>
            <a:xfrm>
              <a:off x="454196" y="2666382"/>
              <a:ext cx="9737926" cy="705860"/>
            </a:xfrm>
            <a:prstGeom prst="rect">
              <a:avLst/>
            </a:prstGeom>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63" name="TextBox 62">
              <a:extLst>
                <a:ext uri="{FF2B5EF4-FFF2-40B4-BE49-F238E27FC236}">
                  <a16:creationId xmlns:a16="http://schemas.microsoft.com/office/drawing/2014/main" id="{DA9A5E22-0920-45E0-AB49-2DB235F86050}"/>
                </a:ext>
              </a:extLst>
            </p:cNvPr>
            <p:cNvSpPr txBox="1"/>
            <p:nvPr/>
          </p:nvSpPr>
          <p:spPr>
            <a:xfrm>
              <a:off x="454196" y="2624578"/>
              <a:ext cx="9737926" cy="705860"/>
            </a:xfrm>
            <a:prstGeom prst="rect">
              <a:avLst/>
            </a:prstGeom>
            <a:ln>
              <a:noFill/>
            </a:ln>
            <a:effectLst>
              <a:outerShdw blurRad="107950" dist="12700" dir="5400000" algn="ctr">
                <a:srgbClr val="000000"/>
              </a:outerShdw>
            </a:effectLst>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60277" tIns="38100" rIns="38100" bIns="38100" numCol="1" spcCol="1270" anchor="ctr" anchorCtr="0">
              <a:noAutofit/>
            </a:bodyPr>
            <a:lstStyle/>
            <a:p>
              <a:pPr defTabSz="666750">
                <a:lnSpc>
                  <a:spcPct val="90000"/>
                </a:lnSpc>
                <a:spcBef>
                  <a:spcPct val="0"/>
                </a:spcBef>
                <a:spcAft>
                  <a:spcPct val="35000"/>
                </a:spcAft>
              </a:pPr>
              <a:r>
                <a:rPr lang="en-US" sz="1500" b="1" dirty="0">
                  <a:solidFill>
                    <a:srgbClr val="0536B3">
                      <a:hueOff val="0"/>
                      <a:satOff val="0"/>
                      <a:lumOff val="0"/>
                      <a:alphaOff val="0"/>
                    </a:srgbClr>
                  </a:solidFill>
                  <a:latin typeface="Arial" panose="020B0604020202020204" pitchFamily="34" charset="0"/>
                  <a:cs typeface="Arial" panose="020B0604020202020204" pitchFamily="34" charset="0"/>
                </a:rPr>
                <a:t>Lending</a:t>
              </a:r>
              <a:r>
                <a:rPr lang="en-US" sz="1500" dirty="0">
                  <a:solidFill>
                    <a:srgbClr val="0536B3">
                      <a:hueOff val="0"/>
                      <a:satOff val="0"/>
                      <a:lumOff val="0"/>
                      <a:alphaOff val="0"/>
                    </a:srgbClr>
                  </a:solidFill>
                  <a:latin typeface="Arial" panose="020B0604020202020204" pitchFamily="34" charset="0"/>
                  <a:cs typeface="Arial" panose="020B0604020202020204" pitchFamily="34" charset="0"/>
                </a:rPr>
                <a:t> </a:t>
              </a:r>
              <a:r>
                <a:rPr lang="en-US" sz="1500" b="1" dirty="0">
                  <a:solidFill>
                    <a:srgbClr val="0536B3">
                      <a:hueOff val="0"/>
                      <a:satOff val="0"/>
                      <a:lumOff val="0"/>
                      <a:alphaOff val="0"/>
                    </a:srgbClr>
                  </a:solidFill>
                  <a:latin typeface="Arial" panose="020B0604020202020204" pitchFamily="34" charset="0"/>
                  <a:cs typeface="Arial" panose="020B0604020202020204" pitchFamily="34" charset="0"/>
                </a:rPr>
                <a:t>Club</a:t>
              </a:r>
              <a:r>
                <a:rPr lang="en-US" sz="1500" dirty="0">
                  <a:solidFill>
                    <a:srgbClr val="0536B3">
                      <a:hueOff val="0"/>
                      <a:satOff val="0"/>
                      <a:lumOff val="0"/>
                      <a:alphaOff val="0"/>
                    </a:srgbClr>
                  </a:solidFill>
                  <a:latin typeface="Arial" panose="020B0604020202020204" pitchFamily="34" charset="0"/>
                  <a:cs typeface="Arial" panose="020B0604020202020204" pitchFamily="34" charset="0"/>
                </a:rPr>
                <a:t> is a peer to peer lending company based in the United States, in which investors provide funds for potential borrowers and investors earn a higher profit depending on the risk they take (the borrowers credit score).</a:t>
              </a:r>
            </a:p>
          </p:txBody>
        </p:sp>
      </p:grpSp>
      <p:sp>
        <p:nvSpPr>
          <p:cNvPr id="52" name="Oval 51">
            <a:extLst>
              <a:ext uri="{FF2B5EF4-FFF2-40B4-BE49-F238E27FC236}">
                <a16:creationId xmlns:a16="http://schemas.microsoft.com/office/drawing/2014/main" id="{5A913DFB-D666-4BE6-BD01-2FF9A9DD72AF}"/>
              </a:ext>
            </a:extLst>
          </p:cNvPr>
          <p:cNvSpPr/>
          <p:nvPr/>
        </p:nvSpPr>
        <p:spPr>
          <a:xfrm>
            <a:off x="943737" y="1557000"/>
            <a:ext cx="801017" cy="705491"/>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SG"/>
          </a:p>
        </p:txBody>
      </p:sp>
      <p:sp>
        <p:nvSpPr>
          <p:cNvPr id="25" name="Oval 24">
            <a:extLst>
              <a:ext uri="{FF2B5EF4-FFF2-40B4-BE49-F238E27FC236}">
                <a16:creationId xmlns:a16="http://schemas.microsoft.com/office/drawing/2014/main" id="{858F8615-4077-4E67-A4E1-F121DDC2716E}"/>
              </a:ext>
            </a:extLst>
          </p:cNvPr>
          <p:cNvSpPr/>
          <p:nvPr/>
        </p:nvSpPr>
        <p:spPr>
          <a:xfrm>
            <a:off x="854400" y="3476925"/>
            <a:ext cx="801017" cy="705491"/>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SG"/>
          </a:p>
        </p:txBody>
      </p:sp>
      <p:pic>
        <p:nvPicPr>
          <p:cNvPr id="4" name="Audio 3">
            <a:hlinkClick r:id="" action="ppaction://media"/>
            <a:extLst>
              <a:ext uri="{FF2B5EF4-FFF2-40B4-BE49-F238E27FC236}">
                <a16:creationId xmlns:a16="http://schemas.microsoft.com/office/drawing/2014/main" id="{811FBC37-59C6-4AF7-80FE-8295F75A809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98275" y="6264275"/>
            <a:ext cx="406400" cy="406400"/>
          </a:xfrm>
          <a:prstGeom prst="rect">
            <a:avLst/>
          </a:prstGeom>
        </p:spPr>
      </p:pic>
    </p:spTree>
    <p:extLst>
      <p:ext uri="{BB962C8B-B14F-4D97-AF65-F5344CB8AC3E}">
        <p14:creationId xmlns:p14="http://schemas.microsoft.com/office/powerpoint/2010/main" val="2420520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1624"/>
    </mc:Choice>
    <mc:Fallback xmlns="">
      <p:transition spd="slow" advTm="21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954403495"/>
              </p:ext>
            </p:extLst>
          </p:nvPr>
        </p:nvGraphicFramePr>
        <p:xfrm>
          <a:off x="4504800" y="1606070"/>
          <a:ext cx="7675200" cy="42565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itle 1">
            <a:extLst>
              <a:ext uri="{FF2B5EF4-FFF2-40B4-BE49-F238E27FC236}">
                <a16:creationId xmlns:a16="http://schemas.microsoft.com/office/drawing/2014/main" id="{D0049CEC-655B-41AC-AA23-C39323BD25BE}"/>
              </a:ext>
            </a:extLst>
          </p:cNvPr>
          <p:cNvSpPr>
            <a:spLocks noGrp="1"/>
          </p:cNvSpPr>
          <p:nvPr>
            <p:ph type="title"/>
          </p:nvPr>
        </p:nvSpPr>
        <p:spPr>
          <a:xfrm>
            <a:off x="609600" y="263236"/>
            <a:ext cx="10972800" cy="1143000"/>
          </a:xfrm>
        </p:spPr>
        <p:txBody>
          <a:bodyPr>
            <a:normAutofit/>
          </a:bodyPr>
          <a:lstStyle/>
          <a:p>
            <a:r>
              <a:rPr lang="en-US" sz="4400" dirty="0">
                <a:solidFill>
                  <a:schemeClr val="bg1"/>
                </a:solidFill>
                <a:latin typeface="Rockwell" panose="02060603020205020403" pitchFamily="18" charset="0"/>
              </a:rPr>
              <a:t>Loan Morphology</a:t>
            </a:r>
          </a:p>
        </p:txBody>
      </p:sp>
      <p:pic>
        <p:nvPicPr>
          <p:cNvPr id="2" name="Picture 1">
            <a:extLst>
              <a:ext uri="{FF2B5EF4-FFF2-40B4-BE49-F238E27FC236}">
                <a16:creationId xmlns:a16="http://schemas.microsoft.com/office/drawing/2014/main" id="{171EC96E-FB18-4F85-BF53-061ED0FD7A23}"/>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8800"/>
                    </a14:imgEffect>
                  </a14:imgLayer>
                </a14:imgProps>
              </a:ext>
            </a:extLst>
          </a:blip>
          <a:stretch>
            <a:fillRect/>
          </a:stretch>
        </p:blipFill>
        <p:spPr>
          <a:xfrm>
            <a:off x="25017" y="4374229"/>
            <a:ext cx="4479783" cy="222053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78F2FA1-26B4-4DC1-8DEF-EB18E7D6E185}"/>
              </a:ext>
            </a:extLst>
          </p:cNvPr>
          <p:cNvPicPr>
            <a:picLocks noChangeAspect="1"/>
          </p:cNvPicPr>
          <p:nvPr/>
        </p:nvPicPr>
        <p:blipFill>
          <a:blip r:embed="rId12">
            <a:extLst>
              <a:ext uri="{BEBA8EAE-BF5A-486C-A8C5-ECC9F3942E4B}">
                <a14:imgProps xmlns:a14="http://schemas.microsoft.com/office/drawing/2010/main">
                  <a14:imgLayer r:embed="rId13">
                    <a14:imgEffect>
                      <a14:colorTemperature colorTemp="8800"/>
                    </a14:imgEffect>
                  </a14:imgLayer>
                </a14:imgProps>
              </a:ext>
            </a:extLst>
          </a:blip>
          <a:stretch>
            <a:fillRect/>
          </a:stretch>
        </p:blipFill>
        <p:spPr>
          <a:xfrm>
            <a:off x="0" y="1406235"/>
            <a:ext cx="4479783" cy="2865165"/>
          </a:xfrm>
          <a:prstGeom prst="rect">
            <a:avLst/>
          </a:prstGeom>
          <a:ln>
            <a:noFill/>
          </a:ln>
          <a:effectLst>
            <a:outerShdw blurRad="292100" dist="139700" dir="2700000" algn="tl" rotWithShape="0">
              <a:srgbClr val="333333">
                <a:alpha val="65000"/>
              </a:srgbClr>
            </a:outerShdw>
          </a:effectLst>
        </p:spPr>
      </p:pic>
      <p:pic>
        <p:nvPicPr>
          <p:cNvPr id="19" name="Audio 18">
            <a:hlinkClick r:id="" action="ppaction://media"/>
            <a:extLst>
              <a:ext uri="{FF2B5EF4-FFF2-40B4-BE49-F238E27FC236}">
                <a16:creationId xmlns:a16="http://schemas.microsoft.com/office/drawing/2014/main" id="{6E5A718F-C6C4-45E5-A350-3DFE24CA853B}"/>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598275" y="6264275"/>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453"/>
    </mc:Choice>
    <mc:Fallback xmlns="">
      <p:transition spd="slow" advTm="34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001AE308-A02C-4F69-AA30-6E620531805B}"/>
              </a:ext>
            </a:extLst>
          </p:cNvPr>
          <p:cNvSpPr/>
          <p:nvPr/>
        </p:nvSpPr>
        <p:spPr>
          <a:xfrm>
            <a:off x="1884000" y="2586600"/>
            <a:ext cx="649949" cy="531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4" name="Title 3">
            <a:extLst>
              <a:ext uri="{FF2B5EF4-FFF2-40B4-BE49-F238E27FC236}">
                <a16:creationId xmlns:a16="http://schemas.microsoft.com/office/drawing/2014/main" id="{36DEF991-17B7-42A8-9B4E-A9BAD772F456}"/>
              </a:ext>
            </a:extLst>
          </p:cNvPr>
          <p:cNvSpPr>
            <a:spLocks noGrp="1"/>
          </p:cNvSpPr>
          <p:nvPr>
            <p:ph type="title"/>
          </p:nvPr>
        </p:nvSpPr>
        <p:spPr>
          <a:xfrm>
            <a:off x="685801" y="153000"/>
            <a:ext cx="11238528" cy="1010460"/>
          </a:xfrm>
        </p:spPr>
        <p:txBody>
          <a:bodyPr>
            <a:normAutofit/>
          </a:bodyPr>
          <a:lstStyle/>
          <a:p>
            <a:r>
              <a:rPr lang="en-SG" dirty="0">
                <a:solidFill>
                  <a:schemeClr val="bg1"/>
                </a:solidFill>
              </a:rPr>
              <a:t>Event Initiation – Problem Definition</a:t>
            </a:r>
            <a:endParaRPr lang="en-SG" dirty="0"/>
          </a:p>
        </p:txBody>
      </p:sp>
      <p:grpSp>
        <p:nvGrpSpPr>
          <p:cNvPr id="6" name="Group 5">
            <a:extLst>
              <a:ext uri="{FF2B5EF4-FFF2-40B4-BE49-F238E27FC236}">
                <a16:creationId xmlns:a16="http://schemas.microsoft.com/office/drawing/2014/main" id="{BBCCBB16-9A4C-48C3-8355-3A4E9E3CB87A}"/>
              </a:ext>
            </a:extLst>
          </p:cNvPr>
          <p:cNvGrpSpPr/>
          <p:nvPr/>
        </p:nvGrpSpPr>
        <p:grpSpPr>
          <a:xfrm>
            <a:off x="2682800" y="1650732"/>
            <a:ext cx="9509200" cy="860525"/>
            <a:chOff x="5705875" y="1440479"/>
            <a:chExt cx="5451641" cy="1398802"/>
          </a:xfrm>
        </p:grpSpPr>
        <p:sp>
          <p:nvSpPr>
            <p:cNvPr id="7" name="TextBox 6">
              <a:extLst>
                <a:ext uri="{FF2B5EF4-FFF2-40B4-BE49-F238E27FC236}">
                  <a16:creationId xmlns:a16="http://schemas.microsoft.com/office/drawing/2014/main" id="{2DDE7F10-A99D-4361-8480-4DDCCDBF98AD}"/>
                </a:ext>
              </a:extLst>
            </p:cNvPr>
            <p:cNvSpPr txBox="1"/>
            <p:nvPr/>
          </p:nvSpPr>
          <p:spPr>
            <a:xfrm>
              <a:off x="5826951" y="1788656"/>
              <a:ext cx="5330565" cy="1050625"/>
            </a:xfrm>
            <a:prstGeom prst="rect">
              <a:avLst/>
            </a:prstGeom>
            <a:noFill/>
          </p:spPr>
          <p:txBody>
            <a:bodyPr wrap="square" rtlCol="0">
              <a:spAutoFit/>
            </a:bodyPr>
            <a:lstStyle/>
            <a:p>
              <a:pPr lvl="0"/>
              <a:r>
                <a:rPr lang="en-US" dirty="0">
                  <a:solidFill>
                    <a:srgbClr val="0536B3">
                      <a:hueOff val="0"/>
                      <a:satOff val="0"/>
                      <a:lumOff val="0"/>
                      <a:alphaOff val="0"/>
                    </a:srgbClr>
                  </a:solidFill>
                  <a:latin typeface="Arial" panose="020B0604020202020204" pitchFamily="34" charset="0"/>
                  <a:cs typeface="Arial" panose="020B0604020202020204" pitchFamily="34" charset="0"/>
                </a:rPr>
                <a:t>Default amount increasing year by year. Need to explore the underline factors  driving the default event. </a:t>
              </a:r>
            </a:p>
          </p:txBody>
        </p:sp>
        <p:sp>
          <p:nvSpPr>
            <p:cNvPr id="8" name="TextBox 7">
              <a:extLst>
                <a:ext uri="{FF2B5EF4-FFF2-40B4-BE49-F238E27FC236}">
                  <a16:creationId xmlns:a16="http://schemas.microsoft.com/office/drawing/2014/main" id="{B6D0A941-1022-49F1-AE2E-EA77FBBBA2AC}"/>
                </a:ext>
              </a:extLst>
            </p:cNvPr>
            <p:cNvSpPr txBox="1"/>
            <p:nvPr/>
          </p:nvSpPr>
          <p:spPr>
            <a:xfrm>
              <a:off x="5705875" y="1440479"/>
              <a:ext cx="2736304" cy="500298"/>
            </a:xfrm>
            <a:prstGeom prst="rect">
              <a:avLst/>
            </a:prstGeom>
            <a:noFill/>
          </p:spPr>
          <p:txBody>
            <a:bodyPr wrap="square" rtlCol="0">
              <a:spAutoFit/>
            </a:bodyPr>
            <a:lstStyle/>
            <a:p>
              <a:r>
                <a:rPr lang="en-US" altLang="ko-KR" sz="1400" b="1" dirty="0">
                  <a:solidFill>
                    <a:schemeClr val="bg1"/>
                  </a:solidFill>
                  <a:effectLst>
                    <a:glow rad="101600">
                      <a:schemeClr val="tx2"/>
                    </a:glow>
                  </a:effectLst>
                  <a:latin typeface="Aharoni" panose="020B0604020202020204" pitchFamily="2" charset="-79"/>
                  <a:ea typeface="+mj-ea"/>
                  <a:cs typeface="Aharoni" panose="020B0604020202020204" pitchFamily="2" charset="-79"/>
                </a:rPr>
                <a:t>EVENT</a:t>
              </a:r>
              <a:r>
                <a:rPr lang="en-US" altLang="ko-KR" sz="1400" b="1" dirty="0">
                  <a:solidFill>
                    <a:schemeClr val="bg1"/>
                  </a:solidFill>
                  <a:latin typeface="Aharoni" panose="020B0604020202020204" pitchFamily="2" charset="-79"/>
                  <a:cs typeface="Aharoni" panose="020B0604020202020204" pitchFamily="2" charset="-79"/>
                </a:rPr>
                <a:t> </a:t>
              </a:r>
              <a:r>
                <a:rPr lang="en-US" altLang="ko-KR" sz="1400" b="1" dirty="0">
                  <a:solidFill>
                    <a:schemeClr val="bg1"/>
                  </a:solidFill>
                  <a:effectLst>
                    <a:glow rad="101600">
                      <a:schemeClr val="tx2"/>
                    </a:glow>
                  </a:effectLst>
                  <a:latin typeface="Aharoni" panose="020B0604020202020204" pitchFamily="2" charset="-79"/>
                  <a:ea typeface="+mj-ea"/>
                  <a:cs typeface="Aharoni" panose="020B0604020202020204" pitchFamily="2" charset="-79"/>
                </a:rPr>
                <a:t>INITIATION</a:t>
              </a:r>
              <a:r>
                <a:rPr lang="en-US" altLang="ko-KR" sz="1400" b="1" dirty="0">
                  <a:solidFill>
                    <a:schemeClr val="bg1"/>
                  </a:solidFill>
                  <a:latin typeface="Aharoni" panose="020B0604020202020204" pitchFamily="2" charset="-79"/>
                  <a:cs typeface="Aharoni" panose="020B0604020202020204" pitchFamily="2" charset="-79"/>
                </a:rPr>
                <a:t>:</a:t>
              </a:r>
              <a:endParaRPr lang="ko-KR" altLang="en-US" sz="1400" b="1" dirty="0">
                <a:solidFill>
                  <a:schemeClr val="bg1"/>
                </a:solidFill>
                <a:latin typeface="Aharoni" panose="020B0604020202020204" pitchFamily="2" charset="-79"/>
                <a:cs typeface="Aharoni" panose="020B0604020202020204" pitchFamily="2" charset="-79"/>
              </a:endParaRPr>
            </a:p>
          </p:txBody>
        </p:sp>
      </p:grpSp>
      <p:sp>
        <p:nvSpPr>
          <p:cNvPr id="9" name="Rectangle 8">
            <a:extLst>
              <a:ext uri="{FF2B5EF4-FFF2-40B4-BE49-F238E27FC236}">
                <a16:creationId xmlns:a16="http://schemas.microsoft.com/office/drawing/2014/main" id="{AE74F14A-2BC3-4855-9E82-69D74FD5C42A}"/>
              </a:ext>
            </a:extLst>
          </p:cNvPr>
          <p:cNvSpPr/>
          <p:nvPr/>
        </p:nvSpPr>
        <p:spPr>
          <a:xfrm>
            <a:off x="1900020" y="1611377"/>
            <a:ext cx="649949" cy="531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aphicFrame>
        <p:nvGraphicFramePr>
          <p:cNvPr id="45" name="Diagram 44">
            <a:extLst>
              <a:ext uri="{FF2B5EF4-FFF2-40B4-BE49-F238E27FC236}">
                <a16:creationId xmlns:a16="http://schemas.microsoft.com/office/drawing/2014/main" id="{38AAB3CB-4AA4-4A32-8CC3-F205ADD74230}"/>
              </a:ext>
            </a:extLst>
          </p:cNvPr>
          <p:cNvGraphicFramePr/>
          <p:nvPr>
            <p:extLst>
              <p:ext uri="{D42A27DB-BD31-4B8C-83A1-F6EECF244321}">
                <p14:modId xmlns:p14="http://schemas.microsoft.com/office/powerpoint/2010/main" val="1879065203"/>
              </p:ext>
            </p:extLst>
          </p:nvPr>
        </p:nvGraphicFramePr>
        <p:xfrm>
          <a:off x="1486599" y="5762134"/>
          <a:ext cx="10412601" cy="10364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9" name="Picture 48">
            <a:extLst>
              <a:ext uri="{FF2B5EF4-FFF2-40B4-BE49-F238E27FC236}">
                <a16:creationId xmlns:a16="http://schemas.microsoft.com/office/drawing/2014/main" id="{41C40821-280A-455F-A1DF-717A6C56BCB4}"/>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8800"/>
                    </a14:imgEffect>
                  </a14:imgLayer>
                </a14:imgProps>
              </a:ext>
            </a:extLst>
          </a:blip>
          <a:stretch>
            <a:fillRect/>
          </a:stretch>
        </p:blipFill>
        <p:spPr>
          <a:xfrm>
            <a:off x="6476335" y="3280500"/>
            <a:ext cx="4018865" cy="2485841"/>
          </a:xfrm>
          <a:prstGeom prst="rect">
            <a:avLst/>
          </a:prstGeom>
          <a:ln>
            <a:noFill/>
          </a:ln>
          <a:effectLst>
            <a:outerShdw blurRad="44450" dist="27940" dir="5400000" algn="ctr">
              <a:srgbClr val="000000">
                <a:alpha val="32000"/>
              </a:srgbClr>
            </a:outerShdw>
          </a:effectLst>
        </p:spPr>
      </p:pic>
      <p:grpSp>
        <p:nvGrpSpPr>
          <p:cNvPr id="55" name="Group 54">
            <a:extLst>
              <a:ext uri="{FF2B5EF4-FFF2-40B4-BE49-F238E27FC236}">
                <a16:creationId xmlns:a16="http://schemas.microsoft.com/office/drawing/2014/main" id="{F63CEBA4-94BF-4895-A540-0EA935DA30E9}"/>
              </a:ext>
            </a:extLst>
          </p:cNvPr>
          <p:cNvGrpSpPr/>
          <p:nvPr/>
        </p:nvGrpSpPr>
        <p:grpSpPr>
          <a:xfrm>
            <a:off x="2745180" y="2492999"/>
            <a:ext cx="6871185" cy="592954"/>
            <a:chOff x="5775055" y="1425154"/>
            <a:chExt cx="3939262" cy="963861"/>
          </a:xfrm>
        </p:grpSpPr>
        <p:sp>
          <p:nvSpPr>
            <p:cNvPr id="56" name="TextBox 55">
              <a:extLst>
                <a:ext uri="{FF2B5EF4-FFF2-40B4-BE49-F238E27FC236}">
                  <a16:creationId xmlns:a16="http://schemas.microsoft.com/office/drawing/2014/main" id="{50278CF6-2349-4F78-97E4-91F743CCA779}"/>
                </a:ext>
              </a:extLst>
            </p:cNvPr>
            <p:cNvSpPr txBox="1"/>
            <p:nvPr/>
          </p:nvSpPr>
          <p:spPr>
            <a:xfrm>
              <a:off x="5826952" y="1788657"/>
              <a:ext cx="3887365" cy="600358"/>
            </a:xfrm>
            <a:prstGeom prst="rect">
              <a:avLst/>
            </a:prstGeom>
            <a:noFill/>
          </p:spPr>
          <p:txBody>
            <a:bodyPr wrap="square" rtlCol="0">
              <a:spAutoFit/>
            </a:bodyPr>
            <a:lstStyle/>
            <a:p>
              <a:pPr lvl="0"/>
              <a:r>
                <a:rPr lang="en-US" dirty="0">
                  <a:solidFill>
                    <a:srgbClr val="0536B3">
                      <a:hueOff val="0"/>
                      <a:satOff val="0"/>
                      <a:lumOff val="0"/>
                      <a:alphaOff val="0"/>
                    </a:srgbClr>
                  </a:solidFill>
                  <a:latin typeface="Arial" panose="020B0604020202020204" pitchFamily="34" charset="0"/>
                  <a:cs typeface="Arial" panose="020B0604020202020204" pitchFamily="34" charset="0"/>
                </a:rPr>
                <a:t>Identify key triggers driving to Default loans.  </a:t>
              </a:r>
            </a:p>
          </p:txBody>
        </p:sp>
        <p:sp>
          <p:nvSpPr>
            <p:cNvPr id="57" name="TextBox 56">
              <a:extLst>
                <a:ext uri="{FF2B5EF4-FFF2-40B4-BE49-F238E27FC236}">
                  <a16:creationId xmlns:a16="http://schemas.microsoft.com/office/drawing/2014/main" id="{E11C321B-DCB9-4497-8622-FF267502350C}"/>
                </a:ext>
              </a:extLst>
            </p:cNvPr>
            <p:cNvSpPr txBox="1"/>
            <p:nvPr/>
          </p:nvSpPr>
          <p:spPr>
            <a:xfrm>
              <a:off x="5775055" y="1425154"/>
              <a:ext cx="2736304" cy="500298"/>
            </a:xfrm>
            <a:prstGeom prst="rect">
              <a:avLst/>
            </a:prstGeom>
            <a:noFill/>
          </p:spPr>
          <p:txBody>
            <a:bodyPr wrap="square" rtlCol="0">
              <a:spAutoFit/>
            </a:bodyPr>
            <a:lstStyle/>
            <a:p>
              <a:r>
                <a:rPr lang="en-US" altLang="ko-KR" sz="1400" b="1" dirty="0">
                  <a:solidFill>
                    <a:schemeClr val="bg1"/>
                  </a:solidFill>
                  <a:effectLst>
                    <a:glow rad="101600">
                      <a:schemeClr val="tx2"/>
                    </a:glow>
                  </a:effectLst>
                  <a:latin typeface="Aharoni" panose="020B0604020202020204" pitchFamily="2" charset="-79"/>
                  <a:ea typeface="+mj-ea"/>
                  <a:cs typeface="Aharoni" panose="020B0604020202020204" pitchFamily="2" charset="-79"/>
                </a:rPr>
                <a:t>PROBLEM</a:t>
              </a:r>
              <a:r>
                <a:rPr lang="en-US" altLang="ko-KR" sz="1200" b="1" dirty="0">
                  <a:solidFill>
                    <a:schemeClr val="tx1">
                      <a:lumMod val="65000"/>
                      <a:lumOff val="35000"/>
                    </a:schemeClr>
                  </a:solidFill>
                </a:rPr>
                <a:t> </a:t>
              </a:r>
              <a:r>
                <a:rPr lang="en-US" altLang="ko-KR" sz="1400" b="1" dirty="0">
                  <a:solidFill>
                    <a:schemeClr val="bg1"/>
                  </a:solidFill>
                  <a:effectLst>
                    <a:glow rad="101600">
                      <a:schemeClr val="tx2"/>
                    </a:glow>
                  </a:effectLst>
                  <a:latin typeface="Aharoni" panose="020B0604020202020204" pitchFamily="2" charset="-79"/>
                  <a:ea typeface="+mj-ea"/>
                  <a:cs typeface="Aharoni" panose="020B0604020202020204" pitchFamily="2" charset="-79"/>
                </a:rPr>
                <a:t>DEFINITION</a:t>
              </a:r>
              <a:r>
                <a:rPr lang="en-US" altLang="ko-KR" sz="1200" b="1" dirty="0">
                  <a:solidFill>
                    <a:schemeClr val="tx1">
                      <a:lumMod val="65000"/>
                      <a:lumOff val="35000"/>
                    </a:schemeClr>
                  </a:solidFill>
                </a:rPr>
                <a:t>:</a:t>
              </a:r>
              <a:endParaRPr lang="ko-KR" altLang="en-US" sz="1200" b="1" dirty="0">
                <a:solidFill>
                  <a:schemeClr val="tx1">
                    <a:lumMod val="65000"/>
                    <a:lumOff val="35000"/>
                  </a:schemeClr>
                </a:solidFill>
              </a:endParaRPr>
            </a:p>
          </p:txBody>
        </p:sp>
      </p:grpSp>
      <p:pic>
        <p:nvPicPr>
          <p:cNvPr id="61" name="Graphic 60" descr="Thought bubble">
            <a:extLst>
              <a:ext uri="{FF2B5EF4-FFF2-40B4-BE49-F238E27FC236}">
                <a16:creationId xmlns:a16="http://schemas.microsoft.com/office/drawing/2014/main" id="{18CEAB73-A79B-4A45-BDD5-DD028496CB1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94781" y="1667781"/>
            <a:ext cx="544419" cy="544419"/>
          </a:xfrm>
          <a:prstGeom prst="rect">
            <a:avLst/>
          </a:prstGeom>
        </p:spPr>
      </p:pic>
      <p:pic>
        <p:nvPicPr>
          <p:cNvPr id="63" name="Graphic 62" descr="Head with Gears">
            <a:extLst>
              <a:ext uri="{FF2B5EF4-FFF2-40B4-BE49-F238E27FC236}">
                <a16:creationId xmlns:a16="http://schemas.microsoft.com/office/drawing/2014/main" id="{462D02AF-8427-49D3-8073-325839C058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80934" y="2620087"/>
            <a:ext cx="533445" cy="533445"/>
          </a:xfrm>
          <a:prstGeom prst="rect">
            <a:avLst/>
          </a:prstGeom>
        </p:spPr>
      </p:pic>
      <p:grpSp>
        <p:nvGrpSpPr>
          <p:cNvPr id="5" name="Group 4">
            <a:extLst>
              <a:ext uri="{FF2B5EF4-FFF2-40B4-BE49-F238E27FC236}">
                <a16:creationId xmlns:a16="http://schemas.microsoft.com/office/drawing/2014/main" id="{821943F4-5FA9-4CA9-B907-151BBC5B0F66}"/>
              </a:ext>
            </a:extLst>
          </p:cNvPr>
          <p:cNvGrpSpPr/>
          <p:nvPr/>
        </p:nvGrpSpPr>
        <p:grpSpPr>
          <a:xfrm>
            <a:off x="1417504" y="3283159"/>
            <a:ext cx="4986376" cy="2485841"/>
            <a:chOff x="1417504" y="1650600"/>
            <a:chExt cx="4986376" cy="2485841"/>
          </a:xfrm>
        </p:grpSpPr>
        <p:pic>
          <p:nvPicPr>
            <p:cNvPr id="2" name="Picture 1">
              <a:extLst>
                <a:ext uri="{FF2B5EF4-FFF2-40B4-BE49-F238E27FC236}">
                  <a16:creationId xmlns:a16="http://schemas.microsoft.com/office/drawing/2014/main" id="{90F06F6E-CA78-4E91-AFEF-DABF2336668C}"/>
                </a:ext>
              </a:extLst>
            </p:cNvPr>
            <p:cNvPicPr>
              <a:picLocks noChangeAspect="1"/>
            </p:cNvPicPr>
            <p:nvPr/>
          </p:nvPicPr>
          <p:blipFill>
            <a:blip r:embed="rId15">
              <a:extLst>
                <a:ext uri="{BEBA8EAE-BF5A-486C-A8C5-ECC9F3942E4B}">
                  <a14:imgProps xmlns:a14="http://schemas.microsoft.com/office/drawing/2010/main">
                    <a14:imgLayer r:embed="rId16">
                      <a14:imgEffect>
                        <a14:colorTemperature colorTemp="8800"/>
                      </a14:imgEffect>
                    </a14:imgLayer>
                  </a14:imgProps>
                </a:ext>
              </a:extLst>
            </a:blip>
            <a:stretch>
              <a:fillRect/>
            </a:stretch>
          </p:blipFill>
          <p:spPr>
            <a:xfrm>
              <a:off x="1417504" y="1650600"/>
              <a:ext cx="4986376" cy="2485841"/>
            </a:xfrm>
            <a:prstGeom prst="rect">
              <a:avLst/>
            </a:prstGeom>
            <a:ln>
              <a:noFill/>
            </a:ln>
            <a:effectLst>
              <a:outerShdw blurRad="292100" dist="139700" dir="2700000" algn="tl" rotWithShape="0">
                <a:srgbClr val="333333">
                  <a:alpha val="65000"/>
                </a:srgbClr>
              </a:outerShdw>
            </a:effectLst>
          </p:spPr>
        </p:pic>
        <p:sp>
          <p:nvSpPr>
            <p:cNvPr id="44" name="TextBox 43">
              <a:extLst>
                <a:ext uri="{FF2B5EF4-FFF2-40B4-BE49-F238E27FC236}">
                  <a16:creationId xmlns:a16="http://schemas.microsoft.com/office/drawing/2014/main" id="{9CA8CF80-64F2-4832-8FE6-41B98E7927FD}"/>
                </a:ext>
              </a:extLst>
            </p:cNvPr>
            <p:cNvSpPr txBox="1"/>
            <p:nvPr/>
          </p:nvSpPr>
          <p:spPr>
            <a:xfrm>
              <a:off x="5422669" y="2586600"/>
              <a:ext cx="766931" cy="307777"/>
            </a:xfrm>
            <a:prstGeom prst="rect">
              <a:avLst/>
            </a:prstGeom>
            <a:solidFill>
              <a:srgbClr val="CC3300"/>
            </a:solidFill>
          </p:spPr>
          <p:txBody>
            <a:bodyPr wrap="square" lIns="0" tIns="0" rIns="0" bIns="0" rtlCol="0">
              <a:spAutoFit/>
            </a:bodyPr>
            <a:lstStyle/>
            <a:p>
              <a:pPr algn="ctr"/>
              <a:r>
                <a:rPr lang="en-US" sz="2000" dirty="0">
                  <a:solidFill>
                    <a:schemeClr val="bg1"/>
                  </a:solidFill>
                  <a:latin typeface="+mj-lt"/>
                </a:rPr>
                <a:t>7.82%</a:t>
              </a:r>
              <a:endParaRPr lang="en-US" sz="3600" dirty="0">
                <a:solidFill>
                  <a:schemeClr val="bg1"/>
                </a:solidFill>
                <a:latin typeface="+mj-lt"/>
              </a:endParaRPr>
            </a:p>
          </p:txBody>
        </p:sp>
        <p:sp>
          <p:nvSpPr>
            <p:cNvPr id="47" name="TextBox 46">
              <a:extLst>
                <a:ext uri="{FF2B5EF4-FFF2-40B4-BE49-F238E27FC236}">
                  <a16:creationId xmlns:a16="http://schemas.microsoft.com/office/drawing/2014/main" id="{65F547E1-F17C-4A54-81D4-F6391150C5CB}"/>
                </a:ext>
              </a:extLst>
            </p:cNvPr>
            <p:cNvSpPr txBox="1"/>
            <p:nvPr/>
          </p:nvSpPr>
          <p:spPr>
            <a:xfrm>
              <a:off x="5422611" y="3342294"/>
              <a:ext cx="758407" cy="307777"/>
            </a:xfrm>
            <a:prstGeom prst="rect">
              <a:avLst/>
            </a:prstGeom>
            <a:solidFill>
              <a:srgbClr val="00B050"/>
            </a:solidFill>
          </p:spPr>
          <p:txBody>
            <a:bodyPr wrap="square" lIns="0" tIns="0" rIns="0" bIns="0" rtlCol="0">
              <a:spAutoFit/>
            </a:bodyPr>
            <a:lstStyle/>
            <a:p>
              <a:pPr algn="ctr"/>
              <a:r>
                <a:rPr lang="en-US" sz="2000" dirty="0">
                  <a:solidFill>
                    <a:schemeClr val="bg1"/>
                  </a:solidFill>
                  <a:latin typeface="+mj-lt"/>
                </a:rPr>
                <a:t>23.41%</a:t>
              </a:r>
            </a:p>
          </p:txBody>
        </p:sp>
        <p:sp>
          <p:nvSpPr>
            <p:cNvPr id="48" name="TextBox 47">
              <a:extLst>
                <a:ext uri="{FF2B5EF4-FFF2-40B4-BE49-F238E27FC236}">
                  <a16:creationId xmlns:a16="http://schemas.microsoft.com/office/drawing/2014/main" id="{185CC510-6D16-44A6-A6CB-F6CF0E459B73}"/>
                </a:ext>
              </a:extLst>
            </p:cNvPr>
            <p:cNvSpPr txBox="1"/>
            <p:nvPr/>
          </p:nvSpPr>
          <p:spPr>
            <a:xfrm>
              <a:off x="5430936" y="2939847"/>
              <a:ext cx="758407" cy="307777"/>
            </a:xfrm>
            <a:prstGeom prst="rect">
              <a:avLst/>
            </a:prstGeom>
            <a:solidFill>
              <a:srgbClr val="F59F26"/>
            </a:solidFill>
          </p:spPr>
          <p:txBody>
            <a:bodyPr wrap="square" lIns="0" tIns="0" rIns="0" bIns="0" rtlCol="0">
              <a:spAutoFit/>
            </a:bodyPr>
            <a:lstStyle/>
            <a:p>
              <a:pPr algn="ctr"/>
              <a:r>
                <a:rPr lang="en-US" sz="2000" dirty="0">
                  <a:solidFill>
                    <a:schemeClr val="bg1"/>
                  </a:solidFill>
                  <a:latin typeface="+mj-lt"/>
                </a:rPr>
                <a:t>68.77%</a:t>
              </a:r>
            </a:p>
          </p:txBody>
        </p:sp>
      </p:grpSp>
      <p:pic>
        <p:nvPicPr>
          <p:cNvPr id="11" name="Audio 10">
            <a:hlinkClick r:id="" action="ppaction://media"/>
            <a:extLst>
              <a:ext uri="{FF2B5EF4-FFF2-40B4-BE49-F238E27FC236}">
                <a16:creationId xmlns:a16="http://schemas.microsoft.com/office/drawing/2014/main" id="{4A200D39-7F96-4073-AD0A-5E259DD7AF67}"/>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1598275" y="6264275"/>
            <a:ext cx="406400" cy="406400"/>
          </a:xfrm>
          <a:prstGeom prst="rect">
            <a:avLst/>
          </a:prstGeom>
        </p:spPr>
      </p:pic>
    </p:spTree>
    <p:extLst>
      <p:ext uri="{BB962C8B-B14F-4D97-AF65-F5344CB8AC3E}">
        <p14:creationId xmlns:p14="http://schemas.microsoft.com/office/powerpoint/2010/main" val="3475278592"/>
      </p:ext>
    </p:extLst>
  </p:cSld>
  <p:clrMapOvr>
    <a:masterClrMapping/>
  </p:clrMapOvr>
  <mc:AlternateContent xmlns:mc="http://schemas.openxmlformats.org/markup-compatibility/2006" xmlns:p14="http://schemas.microsoft.com/office/powerpoint/2010/main">
    <mc:Choice Requires="p14">
      <p:transition spd="slow" p14:dur="2000" advTm="23583"/>
    </mc:Choice>
    <mc:Fallback xmlns="">
      <p:transition spd="slow" advTm="23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AD0AA964-131A-4D59-8A18-995A5F4A51B4}"/>
              </a:ext>
            </a:extLst>
          </p:cNvPr>
          <p:cNvSpPr/>
          <p:nvPr/>
        </p:nvSpPr>
        <p:spPr>
          <a:xfrm>
            <a:off x="1819692" y="1493819"/>
            <a:ext cx="649949" cy="531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080582" y="2980059"/>
            <a:ext cx="3955304" cy="3816408"/>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p:nvPr>
        </p:nvSpPr>
        <p:spPr/>
        <p:txBody>
          <a:bodyPr/>
          <a:lstStyle/>
          <a:p>
            <a:r>
              <a:rPr lang="en-US" dirty="0"/>
              <a:t>Project analysis slide 2</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48478" y="164204"/>
            <a:ext cx="11695044" cy="9971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u="sng" dirty="0">
                <a:solidFill>
                  <a:srgbClr val="00B0F0"/>
                </a:solidFill>
              </a:rPr>
              <a:t> </a:t>
            </a:r>
            <a:r>
              <a:rPr lang="en-US" dirty="0">
                <a:solidFill>
                  <a:schemeClr val="bg1"/>
                </a:solidFill>
                <a:effectLst>
                  <a:glow rad="101600">
                    <a:schemeClr val="tx2"/>
                  </a:glow>
                </a:effectLst>
              </a:rPr>
              <a:t>Analysis of Risk</a:t>
            </a:r>
            <a:r>
              <a:rPr lang="en-US" sz="2800" b="1" u="sng" dirty="0">
                <a:solidFill>
                  <a:srgbClr val="00B0F0"/>
                </a:solidFill>
              </a:rPr>
              <a:t> </a:t>
            </a:r>
            <a:r>
              <a:rPr lang="en-US" dirty="0">
                <a:solidFill>
                  <a:schemeClr val="bg1"/>
                </a:solidFill>
                <a:effectLst>
                  <a:glow rad="101600">
                    <a:schemeClr val="tx2"/>
                  </a:glow>
                </a:effectLst>
              </a:rPr>
              <a:t>Driving</a:t>
            </a:r>
            <a:r>
              <a:rPr lang="en-US" sz="2800" b="1" u="sng" dirty="0">
                <a:solidFill>
                  <a:srgbClr val="00B0F0"/>
                </a:solidFill>
              </a:rPr>
              <a:t> </a:t>
            </a:r>
            <a:r>
              <a:rPr lang="en-US" dirty="0">
                <a:solidFill>
                  <a:schemeClr val="bg1"/>
                </a:solidFill>
                <a:effectLst>
                  <a:glow rad="101600">
                    <a:schemeClr val="tx2"/>
                  </a:glow>
                </a:effectLst>
              </a:rPr>
              <a:t>Factors- GOAL</a:t>
            </a:r>
            <a:br>
              <a:rPr lang="en-US" sz="2800" u="sng" dirty="0">
                <a:solidFill>
                  <a:srgbClr val="00B0F0"/>
                </a:solidFill>
              </a:rPr>
            </a:br>
            <a:endParaRPr lang="en-US" sz="2800" u="sng" dirty="0">
              <a:solidFill>
                <a:srgbClr val="00B0F0"/>
              </a:solidFill>
            </a:endParaRPr>
          </a:p>
        </p:txBody>
      </p: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213380" y="4073078"/>
            <a:ext cx="1689706" cy="16303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Loan Risk Analysis</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7010521" y="2614833"/>
            <a:ext cx="3648372" cy="71255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t>Verification</a:t>
            </a:r>
            <a:r>
              <a:rPr lang="en-SG" sz="1600" dirty="0"/>
              <a:t> </a:t>
            </a:r>
            <a:r>
              <a:rPr lang="en-SG" sz="1600" b="1" dirty="0"/>
              <a:t>Status</a:t>
            </a:r>
            <a:endParaRPr lang="en-US" sz="1600" b="1" dirty="0"/>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796425" y="2493340"/>
            <a:ext cx="936616" cy="90372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64196" y="3812389"/>
            <a:ext cx="3648372" cy="71255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t>Purpose</a:t>
            </a:r>
            <a:r>
              <a:rPr lang="en-SG" sz="1600" dirty="0"/>
              <a:t> </a:t>
            </a:r>
            <a:r>
              <a:rPr lang="en-SG" sz="1600" b="1" dirty="0"/>
              <a:t>of</a:t>
            </a:r>
            <a:r>
              <a:rPr lang="en-SG" sz="1600" dirty="0"/>
              <a:t> </a:t>
            </a:r>
            <a:r>
              <a:rPr lang="en-SG" sz="1600" b="1" dirty="0"/>
              <a:t>Loan</a:t>
            </a:r>
            <a:endParaRPr lang="en-US" sz="1600" b="1" dirty="0"/>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40292" y="3699441"/>
            <a:ext cx="936616" cy="90372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7707294" y="5268873"/>
            <a:ext cx="3648372" cy="71255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t>	State wise Loan Allocation</a:t>
            </a:r>
            <a:endParaRPr lang="en-US" sz="1600" b="1" dirty="0"/>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7584715" y="5201293"/>
            <a:ext cx="936616" cy="90372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290331" y="2663223"/>
            <a:ext cx="3883947" cy="71255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Loan</a:t>
            </a:r>
            <a:r>
              <a:rPr lang="en-US" sz="1600" dirty="0"/>
              <a:t> </a:t>
            </a:r>
            <a:r>
              <a:rPr lang="en-US" sz="1600" b="1" dirty="0"/>
              <a:t>Term</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383426" y="2541749"/>
            <a:ext cx="936616" cy="90372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48933" y="3756734"/>
            <a:ext cx="3606146" cy="71255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Loan Credit Score </a:t>
            </a:r>
          </a:p>
          <a:p>
            <a:pPr algn="ctr"/>
            <a:r>
              <a:rPr lang="en-US" sz="1600" b="1" dirty="0"/>
              <a:t>Grade</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34125" y="3661147"/>
            <a:ext cx="936616" cy="90372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678486" y="2761709"/>
            <a:ext cx="346500" cy="334334"/>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092440" y="2782507"/>
            <a:ext cx="344586" cy="332486"/>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2" name="Rectangle: Rounded Corners 51">
            <a:extLst>
              <a:ext uri="{FF2B5EF4-FFF2-40B4-BE49-F238E27FC236}">
                <a16:creationId xmlns:a16="http://schemas.microsoft.com/office/drawing/2014/main" id="{6D4D541E-1144-4C90-9878-633E9DCF6260}"/>
              </a:ext>
              <a:ext uri="{C183D7F6-B498-43B3-948B-1728B52AA6E4}">
                <adec:decorative xmlns:adec="http://schemas.microsoft.com/office/drawing/2017/decorative" val="1"/>
              </a:ext>
            </a:extLst>
          </p:cNvPr>
          <p:cNvSpPr/>
          <p:nvPr/>
        </p:nvSpPr>
        <p:spPr>
          <a:xfrm>
            <a:off x="760800" y="4962904"/>
            <a:ext cx="3648372" cy="712554"/>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t>Home</a:t>
            </a:r>
            <a:r>
              <a:rPr lang="en-SG" sz="1600" dirty="0"/>
              <a:t> </a:t>
            </a:r>
            <a:r>
              <a:rPr lang="en-SG" sz="1600" b="1" dirty="0"/>
              <a:t>Ownership</a:t>
            </a:r>
            <a:endParaRPr lang="en-US" sz="1600" b="1" dirty="0"/>
          </a:p>
        </p:txBody>
      </p:sp>
      <p:sp>
        <p:nvSpPr>
          <p:cNvPr id="53" name="Oval 52">
            <a:extLst>
              <a:ext uri="{FF2B5EF4-FFF2-40B4-BE49-F238E27FC236}">
                <a16:creationId xmlns:a16="http://schemas.microsoft.com/office/drawing/2014/main" id="{914CDBCD-73B9-4B3C-8232-E9DCBF908310}"/>
              </a:ext>
              <a:ext uri="{C183D7F6-B498-43B3-948B-1728B52AA6E4}">
                <adec:decorative xmlns:adec="http://schemas.microsoft.com/office/drawing/2017/decorative" val="1"/>
              </a:ext>
            </a:extLst>
          </p:cNvPr>
          <p:cNvSpPr/>
          <p:nvPr/>
        </p:nvSpPr>
        <p:spPr>
          <a:xfrm>
            <a:off x="3583851" y="4833000"/>
            <a:ext cx="936616" cy="90372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reeform 4346" descr="Icon of box and whisker chart. ">
            <a:extLst>
              <a:ext uri="{FF2B5EF4-FFF2-40B4-BE49-F238E27FC236}">
                <a16:creationId xmlns:a16="http://schemas.microsoft.com/office/drawing/2014/main" id="{95E4BDCF-072B-4ACC-965F-F492076DB028}"/>
              </a:ext>
            </a:extLst>
          </p:cNvPr>
          <p:cNvSpPr>
            <a:spLocks noEditPoints="1"/>
          </p:cNvSpPr>
          <p:nvPr/>
        </p:nvSpPr>
        <p:spPr bwMode="auto">
          <a:xfrm>
            <a:off x="3926827" y="3981544"/>
            <a:ext cx="344586" cy="332486"/>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Rectangle: Rounded Corners 55">
            <a:extLst>
              <a:ext uri="{FF2B5EF4-FFF2-40B4-BE49-F238E27FC236}">
                <a16:creationId xmlns:a16="http://schemas.microsoft.com/office/drawing/2014/main" id="{7678E7B8-8A58-4D3A-93FD-2FDB7654D73C}"/>
              </a:ext>
              <a:ext uri="{C183D7F6-B498-43B3-948B-1728B52AA6E4}">
                <adec:decorative xmlns:adec="http://schemas.microsoft.com/office/drawing/2017/decorative" val="1"/>
              </a:ext>
            </a:extLst>
          </p:cNvPr>
          <p:cNvSpPr/>
          <p:nvPr/>
        </p:nvSpPr>
        <p:spPr>
          <a:xfrm>
            <a:off x="1061773" y="6051789"/>
            <a:ext cx="3648372" cy="712554"/>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600" b="1" dirty="0"/>
              <a:t>Income Category</a:t>
            </a:r>
            <a:endParaRPr lang="en-US" sz="1600" b="1" dirty="0"/>
          </a:p>
        </p:txBody>
      </p:sp>
      <p:sp>
        <p:nvSpPr>
          <p:cNvPr id="57" name="Oval 56">
            <a:extLst>
              <a:ext uri="{FF2B5EF4-FFF2-40B4-BE49-F238E27FC236}">
                <a16:creationId xmlns:a16="http://schemas.microsoft.com/office/drawing/2014/main" id="{2668C26E-8B11-4066-9A20-B62F5DF751A5}"/>
              </a:ext>
              <a:ext uri="{C183D7F6-B498-43B3-948B-1728B52AA6E4}">
                <adec:decorative xmlns:adec="http://schemas.microsoft.com/office/drawing/2017/decorative" val="1"/>
              </a:ext>
            </a:extLst>
          </p:cNvPr>
          <p:cNvSpPr/>
          <p:nvPr/>
        </p:nvSpPr>
        <p:spPr>
          <a:xfrm>
            <a:off x="3942584" y="5862600"/>
            <a:ext cx="936616" cy="90372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descr="Icon of human being and gear. ">
            <a:extLst>
              <a:ext uri="{FF2B5EF4-FFF2-40B4-BE49-F238E27FC236}">
                <a16:creationId xmlns:a16="http://schemas.microsoft.com/office/drawing/2014/main" id="{8D01B259-794D-4D34-B933-55B142F52FFC}"/>
              </a:ext>
            </a:extLst>
          </p:cNvPr>
          <p:cNvGrpSpPr/>
          <p:nvPr/>
        </p:nvGrpSpPr>
        <p:grpSpPr>
          <a:xfrm>
            <a:off x="7809343" y="3965418"/>
            <a:ext cx="336926" cy="326946"/>
            <a:chOff x="6450013" y="5349875"/>
            <a:chExt cx="279399" cy="280988"/>
          </a:xfrm>
          <a:solidFill>
            <a:schemeClr val="bg1"/>
          </a:solidFill>
        </p:grpSpPr>
        <p:sp>
          <p:nvSpPr>
            <p:cNvPr id="61" name="Freeform 3673">
              <a:extLst>
                <a:ext uri="{FF2B5EF4-FFF2-40B4-BE49-F238E27FC236}">
                  <a16:creationId xmlns:a16="http://schemas.microsoft.com/office/drawing/2014/main" id="{AEE04219-5FB0-438D-8C73-D5930FE1CE79}"/>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3674">
              <a:extLst>
                <a:ext uri="{FF2B5EF4-FFF2-40B4-BE49-F238E27FC236}">
                  <a16:creationId xmlns:a16="http://schemas.microsoft.com/office/drawing/2014/main" id="{DFB2C0D0-C2FD-45D5-B33F-4B060CFB6F33}"/>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6" name="Graphic 5" descr="Earth Globe Europe-Africa">
            <a:extLst>
              <a:ext uri="{FF2B5EF4-FFF2-40B4-BE49-F238E27FC236}">
                <a16:creationId xmlns:a16="http://schemas.microsoft.com/office/drawing/2014/main" id="{CB8B8529-526C-439A-99FB-D64AC77CB2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28747" y="5356627"/>
            <a:ext cx="575234" cy="575234"/>
          </a:xfrm>
          <a:prstGeom prst="rect">
            <a:avLst/>
          </a:prstGeom>
        </p:spPr>
      </p:pic>
      <p:pic>
        <p:nvPicPr>
          <p:cNvPr id="5" name="Graphic 4" descr="Coins">
            <a:extLst>
              <a:ext uri="{FF2B5EF4-FFF2-40B4-BE49-F238E27FC236}">
                <a16:creationId xmlns:a16="http://schemas.microsoft.com/office/drawing/2014/main" id="{E61F99E2-3564-4B21-99D5-7EFFC9A7AA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09278" y="6126668"/>
            <a:ext cx="481330" cy="481330"/>
          </a:xfrm>
          <a:prstGeom prst="rect">
            <a:avLst/>
          </a:prstGeom>
        </p:spPr>
      </p:pic>
      <p:pic>
        <p:nvPicPr>
          <p:cNvPr id="18" name="Graphic 17" descr="House">
            <a:extLst>
              <a:ext uri="{FF2B5EF4-FFF2-40B4-BE49-F238E27FC236}">
                <a16:creationId xmlns:a16="http://schemas.microsoft.com/office/drawing/2014/main" id="{6796C8E7-7645-4A34-9F90-E8F26FB5B6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67313" y="5023575"/>
            <a:ext cx="606736" cy="606736"/>
          </a:xfrm>
          <a:prstGeom prst="rect">
            <a:avLst/>
          </a:prstGeom>
        </p:spPr>
      </p:pic>
      <p:grpSp>
        <p:nvGrpSpPr>
          <p:cNvPr id="50" name="Group 49">
            <a:extLst>
              <a:ext uri="{FF2B5EF4-FFF2-40B4-BE49-F238E27FC236}">
                <a16:creationId xmlns:a16="http://schemas.microsoft.com/office/drawing/2014/main" id="{5B63BE2C-47D1-4382-A7E3-046E88AFF3D9}"/>
              </a:ext>
            </a:extLst>
          </p:cNvPr>
          <p:cNvGrpSpPr/>
          <p:nvPr/>
        </p:nvGrpSpPr>
        <p:grpSpPr>
          <a:xfrm>
            <a:off x="1987746" y="861345"/>
            <a:ext cx="8801478" cy="946342"/>
            <a:chOff x="5453089" y="664410"/>
            <a:chExt cx="5045902" cy="1538302"/>
          </a:xfrm>
        </p:grpSpPr>
        <p:sp>
          <p:nvSpPr>
            <p:cNvPr id="51" name="TextBox 50">
              <a:extLst>
                <a:ext uri="{FF2B5EF4-FFF2-40B4-BE49-F238E27FC236}">
                  <a16:creationId xmlns:a16="http://schemas.microsoft.com/office/drawing/2014/main" id="{E32FD9E6-1AA7-4DD2-83B2-900B44EC737B}"/>
                </a:ext>
              </a:extLst>
            </p:cNvPr>
            <p:cNvSpPr txBox="1"/>
            <p:nvPr/>
          </p:nvSpPr>
          <p:spPr>
            <a:xfrm>
              <a:off x="5453089" y="664410"/>
              <a:ext cx="5045902" cy="650389"/>
            </a:xfrm>
            <a:prstGeom prst="rect">
              <a:avLst/>
            </a:prstGeom>
            <a:noFill/>
          </p:spPr>
          <p:txBody>
            <a:bodyPr wrap="square" rtlCol="0">
              <a:spAutoFit/>
            </a:bodyPr>
            <a:lstStyle/>
            <a:p>
              <a:pPr lvl="0"/>
              <a:endParaRPr lang="en-US" sz="2000" dirty="0">
                <a:solidFill>
                  <a:srgbClr val="0536B3">
                    <a:hueOff val="0"/>
                    <a:satOff val="0"/>
                    <a:lumOff val="0"/>
                    <a:alphaOff val="0"/>
                  </a:srgbClr>
                </a:solidFill>
                <a:latin typeface="Arial" panose="020B0604020202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0EC64A60-7AC0-47F0-A45E-F69F0E91343C}"/>
                </a:ext>
              </a:extLst>
            </p:cNvPr>
            <p:cNvSpPr txBox="1"/>
            <p:nvPr/>
          </p:nvSpPr>
          <p:spPr>
            <a:xfrm>
              <a:off x="5803603" y="1602354"/>
              <a:ext cx="2736304" cy="600358"/>
            </a:xfrm>
            <a:prstGeom prst="rect">
              <a:avLst/>
            </a:prstGeom>
            <a:noFill/>
          </p:spPr>
          <p:txBody>
            <a:bodyPr wrap="square" rtlCol="0">
              <a:spAutoFit/>
            </a:bodyPr>
            <a:lstStyle/>
            <a:p>
              <a:r>
                <a:rPr lang="en-US" altLang="ko-KR" b="1" dirty="0">
                  <a:solidFill>
                    <a:schemeClr val="bg1"/>
                  </a:solidFill>
                  <a:effectLst>
                    <a:glow rad="101600">
                      <a:schemeClr val="tx2"/>
                    </a:glow>
                  </a:effectLst>
                  <a:latin typeface="Algerian" panose="04020705040A02060702" pitchFamily="82" charset="0"/>
                  <a:ea typeface="+mj-ea"/>
                  <a:cs typeface="+mj-cs"/>
                </a:rPr>
                <a:t>GOAL</a:t>
              </a:r>
              <a:r>
                <a:rPr lang="en-US" altLang="ko-KR" sz="1200" b="1" dirty="0">
                  <a:solidFill>
                    <a:schemeClr val="tx1">
                      <a:lumMod val="65000"/>
                      <a:lumOff val="35000"/>
                    </a:schemeClr>
                  </a:solidFill>
                </a:rPr>
                <a:t>:</a:t>
              </a:r>
              <a:endParaRPr lang="ko-KR" altLang="en-US" sz="1200" b="1" dirty="0">
                <a:solidFill>
                  <a:schemeClr val="tx1">
                    <a:lumMod val="65000"/>
                    <a:lumOff val="35000"/>
                  </a:schemeClr>
                </a:solidFill>
              </a:endParaRPr>
            </a:p>
          </p:txBody>
        </p:sp>
      </p:grpSp>
      <p:pic>
        <p:nvPicPr>
          <p:cNvPr id="58" name="Graphic 57" descr="Bulls-eye">
            <a:extLst>
              <a:ext uri="{FF2B5EF4-FFF2-40B4-BE49-F238E27FC236}">
                <a16:creationId xmlns:a16="http://schemas.microsoft.com/office/drawing/2014/main" id="{5C746503-9305-47F5-9684-723473DBCAF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46233" y="1463740"/>
            <a:ext cx="519985" cy="570696"/>
          </a:xfrm>
          <a:prstGeom prst="rect">
            <a:avLst/>
          </a:prstGeom>
        </p:spPr>
      </p:pic>
      <p:sp>
        <p:nvSpPr>
          <p:cNvPr id="3" name="Rectangle 2">
            <a:extLst>
              <a:ext uri="{FF2B5EF4-FFF2-40B4-BE49-F238E27FC236}">
                <a16:creationId xmlns:a16="http://schemas.microsoft.com/office/drawing/2014/main" id="{FBCDBE29-6A62-4CD7-8DB1-ABCE6741435E}"/>
              </a:ext>
            </a:extLst>
          </p:cNvPr>
          <p:cNvSpPr/>
          <p:nvPr/>
        </p:nvSpPr>
        <p:spPr>
          <a:xfrm>
            <a:off x="2875833" y="1761011"/>
            <a:ext cx="7675200" cy="1200329"/>
          </a:xfrm>
          <a:prstGeom prst="rect">
            <a:avLst/>
          </a:prstGeom>
        </p:spPr>
        <p:txBody>
          <a:bodyPr wrap="square">
            <a:spAutoFit/>
          </a:bodyPr>
          <a:lstStyle/>
          <a:p>
            <a:r>
              <a:rPr lang="en-SG" dirty="0">
                <a:solidFill>
                  <a:schemeClr val="tx2"/>
                </a:solidFill>
              </a:rPr>
              <a:t>Determine pattern that will allow us to understand how the factors that contribute for a </a:t>
            </a:r>
            <a:r>
              <a:rPr lang="en-SG" b="1" dirty="0">
                <a:solidFill>
                  <a:schemeClr val="tx2"/>
                </a:solidFill>
              </a:rPr>
              <a:t>active</a:t>
            </a:r>
            <a:r>
              <a:rPr lang="en-SG" dirty="0">
                <a:solidFill>
                  <a:schemeClr val="tx2"/>
                </a:solidFill>
              </a:rPr>
              <a:t> </a:t>
            </a:r>
            <a:r>
              <a:rPr lang="en-SG" b="1" dirty="0">
                <a:solidFill>
                  <a:schemeClr val="tx2"/>
                </a:solidFill>
              </a:rPr>
              <a:t>loan</a:t>
            </a:r>
            <a:r>
              <a:rPr lang="en-SG" dirty="0">
                <a:solidFill>
                  <a:schemeClr val="tx2"/>
                </a:solidFill>
              </a:rPr>
              <a:t> to turn into a </a:t>
            </a:r>
            <a:r>
              <a:rPr lang="en-SG" b="1" dirty="0">
                <a:solidFill>
                  <a:schemeClr val="tx2"/>
                </a:solidFill>
              </a:rPr>
              <a:t>defaulted loan</a:t>
            </a:r>
            <a:br>
              <a:rPr lang="en-US" u="sng" dirty="0">
                <a:solidFill>
                  <a:schemeClr val="tx2"/>
                </a:solidFill>
              </a:rPr>
            </a:br>
            <a:endParaRPr lang="en-US" u="sng" dirty="0">
              <a:solidFill>
                <a:schemeClr val="tx2"/>
              </a:solidFill>
            </a:endParaRPr>
          </a:p>
          <a:p>
            <a:pPr lvl="0"/>
            <a:endParaRPr lang="en-US" dirty="0">
              <a:solidFill>
                <a:schemeClr val="tx2"/>
              </a:solidFill>
              <a:latin typeface="Arial" panose="020B0604020202020204" pitchFamily="34" charset="0"/>
              <a:cs typeface="Arial" panose="020B0604020202020204" pitchFamily="34" charset="0"/>
            </a:endParaRPr>
          </a:p>
        </p:txBody>
      </p:sp>
      <p:grpSp>
        <p:nvGrpSpPr>
          <p:cNvPr id="64" name="Group 63">
            <a:extLst>
              <a:ext uri="{FF2B5EF4-FFF2-40B4-BE49-F238E27FC236}">
                <a16:creationId xmlns:a16="http://schemas.microsoft.com/office/drawing/2014/main" id="{3EEE788E-D63C-454D-B156-F4E9645BF0CF}"/>
              </a:ext>
            </a:extLst>
          </p:cNvPr>
          <p:cNvGrpSpPr/>
          <p:nvPr/>
        </p:nvGrpSpPr>
        <p:grpSpPr>
          <a:xfrm>
            <a:off x="10905070" y="153000"/>
            <a:ext cx="1237163" cy="743090"/>
            <a:chOff x="1259632" y="1927684"/>
            <a:chExt cx="2005372" cy="2005372"/>
          </a:xfrm>
        </p:grpSpPr>
        <p:sp>
          <p:nvSpPr>
            <p:cNvPr id="65" name="Oval 64">
              <a:extLst>
                <a:ext uri="{FF2B5EF4-FFF2-40B4-BE49-F238E27FC236}">
                  <a16:creationId xmlns:a16="http://schemas.microsoft.com/office/drawing/2014/main" id="{70694090-25A2-44D5-8CE5-F19FAEB9792C}"/>
                </a:ext>
              </a:extLst>
            </p:cNvPr>
            <p:cNvSpPr/>
            <p:nvPr/>
          </p:nvSpPr>
          <p:spPr>
            <a:xfrm>
              <a:off x="1541124" y="2209176"/>
              <a:ext cx="1442389" cy="1442389"/>
            </a:xfrm>
            <a:prstGeom prst="ellipse">
              <a:avLst/>
            </a:prstGeom>
            <a:noFill/>
            <a:ln w="1270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6" name="Oval 65">
              <a:extLst>
                <a:ext uri="{FF2B5EF4-FFF2-40B4-BE49-F238E27FC236}">
                  <a16:creationId xmlns:a16="http://schemas.microsoft.com/office/drawing/2014/main" id="{687B0507-BBF3-4436-86EE-9C1F4C2306BA}"/>
                </a:ext>
              </a:extLst>
            </p:cNvPr>
            <p:cNvSpPr/>
            <p:nvPr/>
          </p:nvSpPr>
          <p:spPr>
            <a:xfrm>
              <a:off x="1832924" y="2500976"/>
              <a:ext cx="858789" cy="858789"/>
            </a:xfrm>
            <a:prstGeom prst="ellipse">
              <a:avLst/>
            </a:prstGeom>
            <a:noFill/>
            <a:ln w="1270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67" name="Oval 66">
              <a:extLst>
                <a:ext uri="{FF2B5EF4-FFF2-40B4-BE49-F238E27FC236}">
                  <a16:creationId xmlns:a16="http://schemas.microsoft.com/office/drawing/2014/main" id="{FAE1E2AB-F2C5-48D1-9319-F0A4BDE80134}"/>
                </a:ext>
              </a:extLst>
            </p:cNvPr>
            <p:cNvSpPr/>
            <p:nvPr/>
          </p:nvSpPr>
          <p:spPr>
            <a:xfrm>
              <a:off x="1259632" y="1927684"/>
              <a:ext cx="2005372" cy="2005372"/>
            </a:xfrm>
            <a:prstGeom prst="ellipse">
              <a:avLst/>
            </a:prstGeom>
            <a:noFill/>
            <a:ln w="127000">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68" name="Group 67">
            <a:extLst>
              <a:ext uri="{FF2B5EF4-FFF2-40B4-BE49-F238E27FC236}">
                <a16:creationId xmlns:a16="http://schemas.microsoft.com/office/drawing/2014/main" id="{5FBA637F-0CD4-4983-8FAB-378BBE7F527D}"/>
              </a:ext>
            </a:extLst>
          </p:cNvPr>
          <p:cNvGrpSpPr/>
          <p:nvPr/>
        </p:nvGrpSpPr>
        <p:grpSpPr>
          <a:xfrm>
            <a:off x="10626468" y="414174"/>
            <a:ext cx="1096075" cy="1049566"/>
            <a:chOff x="5710368" y="1700808"/>
            <a:chExt cx="2528707" cy="4176464"/>
          </a:xfrm>
        </p:grpSpPr>
        <p:sp>
          <p:nvSpPr>
            <p:cNvPr id="69" name="Up Arrow 3">
              <a:extLst>
                <a:ext uri="{FF2B5EF4-FFF2-40B4-BE49-F238E27FC236}">
                  <a16:creationId xmlns:a16="http://schemas.microsoft.com/office/drawing/2014/main" id="{FCA71B16-387A-49D5-AE9D-CB23314AB975}"/>
                </a:ext>
              </a:extLst>
            </p:cNvPr>
            <p:cNvSpPr/>
            <p:nvPr/>
          </p:nvSpPr>
          <p:spPr>
            <a:xfrm>
              <a:off x="6870923" y="1700808"/>
              <a:ext cx="1368152" cy="2035274"/>
            </a:xfrm>
            <a:prstGeom prst="upArrow">
              <a:avLst/>
            </a:prstGeom>
            <a:gradFill flip="none" rotWithShape="1">
              <a:gsLst>
                <a:gs pos="99000">
                  <a:schemeClr val="accent4"/>
                </a:gs>
                <a:gs pos="0">
                  <a:schemeClr val="accent4">
                    <a:lumMod val="86000"/>
                  </a:schemeClr>
                </a:gs>
              </a:gsLst>
              <a:lin ang="16200000" scaled="1"/>
              <a:tileRect/>
            </a:gradFill>
            <a:ln>
              <a:noFill/>
            </a:ln>
            <a:scene3d>
              <a:camera prst="orthographicFront">
                <a:rot lat="20466618" lon="2567695" rev="2059885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0" name="Flowchart: Data 6">
              <a:extLst>
                <a:ext uri="{FF2B5EF4-FFF2-40B4-BE49-F238E27FC236}">
                  <a16:creationId xmlns:a16="http://schemas.microsoft.com/office/drawing/2014/main" id="{6D0209BF-D390-4BB9-903A-FEEEF067CBD2}"/>
                </a:ext>
              </a:extLst>
            </p:cNvPr>
            <p:cNvSpPr/>
            <p:nvPr/>
          </p:nvSpPr>
          <p:spPr>
            <a:xfrm flipH="1">
              <a:off x="6592296" y="3500344"/>
              <a:ext cx="1030423" cy="154661"/>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2315 h 12315"/>
                <a:gd name="connsiteX1" fmla="*/ 2000 w 10000"/>
                <a:gd name="connsiteY1" fmla="*/ 0 h 12315"/>
                <a:gd name="connsiteX2" fmla="*/ 10000 w 10000"/>
                <a:gd name="connsiteY2" fmla="*/ 2315 h 12315"/>
                <a:gd name="connsiteX3" fmla="*/ 8000 w 10000"/>
                <a:gd name="connsiteY3" fmla="*/ 12315 h 12315"/>
                <a:gd name="connsiteX4" fmla="*/ 0 w 10000"/>
                <a:gd name="connsiteY4" fmla="*/ 12315 h 12315"/>
                <a:gd name="connsiteX0" fmla="*/ 0 w 10000"/>
                <a:gd name="connsiteY0" fmla="*/ 16614 h 16614"/>
                <a:gd name="connsiteX1" fmla="*/ 4728 w 10000"/>
                <a:gd name="connsiteY1" fmla="*/ 0 h 16614"/>
                <a:gd name="connsiteX2" fmla="*/ 10000 w 10000"/>
                <a:gd name="connsiteY2" fmla="*/ 6614 h 16614"/>
                <a:gd name="connsiteX3" fmla="*/ 8000 w 10000"/>
                <a:gd name="connsiteY3" fmla="*/ 16614 h 16614"/>
                <a:gd name="connsiteX4" fmla="*/ 0 w 10000"/>
                <a:gd name="connsiteY4" fmla="*/ 16614 h 16614"/>
                <a:gd name="connsiteX0" fmla="*/ 0 w 8016"/>
                <a:gd name="connsiteY0" fmla="*/ 5370 h 16614"/>
                <a:gd name="connsiteX1" fmla="*/ 2744 w 8016"/>
                <a:gd name="connsiteY1" fmla="*/ 0 h 16614"/>
                <a:gd name="connsiteX2" fmla="*/ 8016 w 8016"/>
                <a:gd name="connsiteY2" fmla="*/ 6614 h 16614"/>
                <a:gd name="connsiteX3" fmla="*/ 6016 w 8016"/>
                <a:gd name="connsiteY3" fmla="*/ 16614 h 16614"/>
                <a:gd name="connsiteX4" fmla="*/ 0 w 8016"/>
                <a:gd name="connsiteY4" fmla="*/ 5370 h 16614"/>
                <a:gd name="connsiteX0" fmla="*/ 0 w 9175"/>
                <a:gd name="connsiteY0" fmla="*/ 3431 h 10199"/>
                <a:gd name="connsiteX1" fmla="*/ 3423 w 9175"/>
                <a:gd name="connsiteY1" fmla="*/ 199 h 10199"/>
                <a:gd name="connsiteX2" fmla="*/ 9175 w 9175"/>
                <a:gd name="connsiteY2" fmla="*/ 0 h 10199"/>
                <a:gd name="connsiteX3" fmla="*/ 7505 w 9175"/>
                <a:gd name="connsiteY3" fmla="*/ 10199 h 10199"/>
                <a:gd name="connsiteX4" fmla="*/ 0 w 9175"/>
                <a:gd name="connsiteY4" fmla="*/ 3431 h 10199"/>
                <a:gd name="connsiteX0" fmla="*/ 0 w 10000"/>
                <a:gd name="connsiteY0" fmla="*/ 3364 h 3364"/>
                <a:gd name="connsiteX1" fmla="*/ 3731 w 10000"/>
                <a:gd name="connsiteY1" fmla="*/ 195 h 3364"/>
                <a:gd name="connsiteX2" fmla="*/ 10000 w 10000"/>
                <a:gd name="connsiteY2" fmla="*/ 0 h 3364"/>
                <a:gd name="connsiteX3" fmla="*/ 6831 w 10000"/>
                <a:gd name="connsiteY3" fmla="*/ 3169 h 3364"/>
                <a:gd name="connsiteX4" fmla="*/ 0 w 10000"/>
                <a:gd name="connsiteY4" fmla="*/ 3364 h 3364"/>
                <a:gd name="connsiteX0" fmla="*/ 0 w 10000"/>
                <a:gd name="connsiteY0" fmla="*/ 11741 h 11741"/>
                <a:gd name="connsiteX1" fmla="*/ 4068 w 10000"/>
                <a:gd name="connsiteY1" fmla="*/ 0 h 11741"/>
                <a:gd name="connsiteX2" fmla="*/ 10000 w 10000"/>
                <a:gd name="connsiteY2" fmla="*/ 1741 h 11741"/>
                <a:gd name="connsiteX3" fmla="*/ 6831 w 10000"/>
                <a:gd name="connsiteY3" fmla="*/ 11161 h 11741"/>
                <a:gd name="connsiteX4" fmla="*/ 0 w 10000"/>
                <a:gd name="connsiteY4" fmla="*/ 11741 h 11741"/>
                <a:gd name="connsiteX0" fmla="*/ 0 w 10000"/>
                <a:gd name="connsiteY0" fmla="*/ 10000 h 10000"/>
                <a:gd name="connsiteX1" fmla="*/ 4068 w 10000"/>
                <a:gd name="connsiteY1" fmla="*/ 580 h 10000"/>
                <a:gd name="connsiteX2" fmla="*/ 10000 w 10000"/>
                <a:gd name="connsiteY2" fmla="*/ 0 h 10000"/>
                <a:gd name="connsiteX3" fmla="*/ 6831 w 10000"/>
                <a:gd name="connsiteY3" fmla="*/ 9420 h 10000"/>
                <a:gd name="connsiteX4" fmla="*/ 0 w 10000"/>
                <a:gd name="connsiteY4" fmla="*/ 10000 h 10000"/>
                <a:gd name="connsiteX0" fmla="*/ 0 w 9830"/>
                <a:gd name="connsiteY0" fmla="*/ 8685 h 9420"/>
                <a:gd name="connsiteX1" fmla="*/ 3898 w 9830"/>
                <a:gd name="connsiteY1" fmla="*/ 580 h 9420"/>
                <a:gd name="connsiteX2" fmla="*/ 9830 w 9830"/>
                <a:gd name="connsiteY2" fmla="*/ 0 h 9420"/>
                <a:gd name="connsiteX3" fmla="*/ 6661 w 9830"/>
                <a:gd name="connsiteY3" fmla="*/ 9420 h 9420"/>
                <a:gd name="connsiteX4" fmla="*/ 0 w 9830"/>
                <a:gd name="connsiteY4" fmla="*/ 8685 h 9420"/>
                <a:gd name="connsiteX0" fmla="*/ 0 w 10000"/>
                <a:gd name="connsiteY0" fmla="*/ 9220 h 10000"/>
                <a:gd name="connsiteX1" fmla="*/ 3965 w 10000"/>
                <a:gd name="connsiteY1" fmla="*/ 616 h 10000"/>
                <a:gd name="connsiteX2" fmla="*/ 10000 w 10000"/>
                <a:gd name="connsiteY2" fmla="*/ 0 h 10000"/>
                <a:gd name="connsiteX3" fmla="*/ 6776 w 10000"/>
                <a:gd name="connsiteY3" fmla="*/ 10000 h 10000"/>
                <a:gd name="connsiteX4" fmla="*/ 0 w 10000"/>
                <a:gd name="connsiteY4" fmla="*/ 9220 h 10000"/>
                <a:gd name="connsiteX0" fmla="*/ 0 w 10000"/>
                <a:gd name="connsiteY0" fmla="*/ 9499 h 10000"/>
                <a:gd name="connsiteX1" fmla="*/ 3965 w 10000"/>
                <a:gd name="connsiteY1" fmla="*/ 616 h 10000"/>
                <a:gd name="connsiteX2" fmla="*/ 10000 w 10000"/>
                <a:gd name="connsiteY2" fmla="*/ 0 h 10000"/>
                <a:gd name="connsiteX3" fmla="*/ 6776 w 10000"/>
                <a:gd name="connsiteY3" fmla="*/ 10000 h 10000"/>
                <a:gd name="connsiteX4" fmla="*/ 0 w 10000"/>
                <a:gd name="connsiteY4" fmla="*/ 9499 h 10000"/>
                <a:gd name="connsiteX0" fmla="*/ 0 w 10000"/>
                <a:gd name="connsiteY0" fmla="*/ 9499 h 10000"/>
                <a:gd name="connsiteX1" fmla="*/ 4601 w 10000"/>
                <a:gd name="connsiteY1" fmla="*/ 58 h 10000"/>
                <a:gd name="connsiteX2" fmla="*/ 10000 w 10000"/>
                <a:gd name="connsiteY2" fmla="*/ 0 h 10000"/>
                <a:gd name="connsiteX3" fmla="*/ 6776 w 10000"/>
                <a:gd name="connsiteY3" fmla="*/ 10000 h 10000"/>
                <a:gd name="connsiteX4" fmla="*/ 0 w 10000"/>
                <a:gd name="connsiteY4" fmla="*/ 949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9499"/>
                  </a:moveTo>
                  <a:lnTo>
                    <a:pt x="4601" y="58"/>
                  </a:lnTo>
                  <a:lnTo>
                    <a:pt x="10000" y="0"/>
                  </a:lnTo>
                  <a:lnTo>
                    <a:pt x="6776" y="10000"/>
                  </a:lnTo>
                  <a:cubicBezTo>
                    <a:pt x="4517" y="9740"/>
                    <a:pt x="2403" y="9480"/>
                    <a:pt x="0" y="9499"/>
                  </a:cubicBezTo>
                  <a:close/>
                </a:path>
              </a:pathLst>
            </a:custGeom>
            <a:gradFill>
              <a:gsLst>
                <a:gs pos="99000">
                  <a:schemeClr val="accent4">
                    <a:lumMod val="48000"/>
                  </a:schemeClr>
                </a:gs>
                <a:gs pos="0">
                  <a:schemeClr val="accent4">
                    <a:lumMod val="9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71" name="Rectangle 70">
              <a:extLst>
                <a:ext uri="{FF2B5EF4-FFF2-40B4-BE49-F238E27FC236}">
                  <a16:creationId xmlns:a16="http://schemas.microsoft.com/office/drawing/2014/main" id="{917C54B5-AEDC-467C-AD07-FA489CC0EAE3}"/>
                </a:ext>
              </a:extLst>
            </p:cNvPr>
            <p:cNvSpPr/>
            <p:nvPr/>
          </p:nvSpPr>
          <p:spPr>
            <a:xfrm>
              <a:off x="6372200" y="3429000"/>
              <a:ext cx="720080" cy="1368152"/>
            </a:xfrm>
            <a:prstGeom prst="rect">
              <a:avLst/>
            </a:prstGeom>
            <a:gradFill flip="none" rotWithShape="1">
              <a:gsLst>
                <a:gs pos="99000">
                  <a:schemeClr val="accent4">
                    <a:lumMod val="73000"/>
                  </a:schemeClr>
                </a:gs>
                <a:gs pos="0">
                  <a:schemeClr val="accent4">
                    <a:lumMod val="94000"/>
                  </a:schemeClr>
                </a:gs>
              </a:gsLst>
              <a:lin ang="5400000" scaled="1"/>
              <a:tileRect/>
            </a:gradFill>
            <a:ln>
              <a:noFill/>
            </a:ln>
            <a:scene3d>
              <a:camera prst="orthographicFront">
                <a:rot lat="20466618" lon="2567695" rev="2059885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2" name="Flowchart: Data 6">
              <a:extLst>
                <a:ext uri="{FF2B5EF4-FFF2-40B4-BE49-F238E27FC236}">
                  <a16:creationId xmlns:a16="http://schemas.microsoft.com/office/drawing/2014/main" id="{D3A1A8B6-AE25-48D7-853F-DABE2BF2C317}"/>
                </a:ext>
              </a:extLst>
            </p:cNvPr>
            <p:cNvSpPr/>
            <p:nvPr/>
          </p:nvSpPr>
          <p:spPr>
            <a:xfrm flipH="1">
              <a:off x="5916298" y="4572715"/>
              <a:ext cx="954624" cy="164183"/>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2315 h 12315"/>
                <a:gd name="connsiteX1" fmla="*/ 2000 w 10000"/>
                <a:gd name="connsiteY1" fmla="*/ 0 h 12315"/>
                <a:gd name="connsiteX2" fmla="*/ 10000 w 10000"/>
                <a:gd name="connsiteY2" fmla="*/ 2315 h 12315"/>
                <a:gd name="connsiteX3" fmla="*/ 8000 w 10000"/>
                <a:gd name="connsiteY3" fmla="*/ 12315 h 12315"/>
                <a:gd name="connsiteX4" fmla="*/ 0 w 10000"/>
                <a:gd name="connsiteY4" fmla="*/ 12315 h 12315"/>
                <a:gd name="connsiteX0" fmla="*/ 0 w 10000"/>
                <a:gd name="connsiteY0" fmla="*/ 16614 h 16614"/>
                <a:gd name="connsiteX1" fmla="*/ 4728 w 10000"/>
                <a:gd name="connsiteY1" fmla="*/ 0 h 16614"/>
                <a:gd name="connsiteX2" fmla="*/ 10000 w 10000"/>
                <a:gd name="connsiteY2" fmla="*/ 6614 h 16614"/>
                <a:gd name="connsiteX3" fmla="*/ 8000 w 10000"/>
                <a:gd name="connsiteY3" fmla="*/ 16614 h 16614"/>
                <a:gd name="connsiteX4" fmla="*/ 0 w 10000"/>
                <a:gd name="connsiteY4" fmla="*/ 16614 h 16614"/>
                <a:gd name="connsiteX0" fmla="*/ 0 w 8016"/>
                <a:gd name="connsiteY0" fmla="*/ 5370 h 16614"/>
                <a:gd name="connsiteX1" fmla="*/ 2744 w 8016"/>
                <a:gd name="connsiteY1" fmla="*/ 0 h 16614"/>
                <a:gd name="connsiteX2" fmla="*/ 8016 w 8016"/>
                <a:gd name="connsiteY2" fmla="*/ 6614 h 16614"/>
                <a:gd name="connsiteX3" fmla="*/ 6016 w 8016"/>
                <a:gd name="connsiteY3" fmla="*/ 16614 h 16614"/>
                <a:gd name="connsiteX4" fmla="*/ 0 w 8016"/>
                <a:gd name="connsiteY4" fmla="*/ 5370 h 16614"/>
                <a:gd name="connsiteX0" fmla="*/ 0 w 9175"/>
                <a:gd name="connsiteY0" fmla="*/ 3431 h 10199"/>
                <a:gd name="connsiteX1" fmla="*/ 3423 w 9175"/>
                <a:gd name="connsiteY1" fmla="*/ 199 h 10199"/>
                <a:gd name="connsiteX2" fmla="*/ 9175 w 9175"/>
                <a:gd name="connsiteY2" fmla="*/ 0 h 10199"/>
                <a:gd name="connsiteX3" fmla="*/ 7505 w 9175"/>
                <a:gd name="connsiteY3" fmla="*/ 10199 h 10199"/>
                <a:gd name="connsiteX4" fmla="*/ 0 w 9175"/>
                <a:gd name="connsiteY4" fmla="*/ 3431 h 10199"/>
                <a:gd name="connsiteX0" fmla="*/ 0 w 10000"/>
                <a:gd name="connsiteY0" fmla="*/ 3364 h 3364"/>
                <a:gd name="connsiteX1" fmla="*/ 3731 w 10000"/>
                <a:gd name="connsiteY1" fmla="*/ 195 h 3364"/>
                <a:gd name="connsiteX2" fmla="*/ 10000 w 10000"/>
                <a:gd name="connsiteY2" fmla="*/ 0 h 3364"/>
                <a:gd name="connsiteX3" fmla="*/ 6831 w 10000"/>
                <a:gd name="connsiteY3" fmla="*/ 3169 h 3364"/>
                <a:gd name="connsiteX4" fmla="*/ 0 w 10000"/>
                <a:gd name="connsiteY4" fmla="*/ 3364 h 3364"/>
                <a:gd name="connsiteX0" fmla="*/ 0 w 10000"/>
                <a:gd name="connsiteY0" fmla="*/ 11741 h 11741"/>
                <a:gd name="connsiteX1" fmla="*/ 4068 w 10000"/>
                <a:gd name="connsiteY1" fmla="*/ 0 h 11741"/>
                <a:gd name="connsiteX2" fmla="*/ 10000 w 10000"/>
                <a:gd name="connsiteY2" fmla="*/ 1741 h 11741"/>
                <a:gd name="connsiteX3" fmla="*/ 6831 w 10000"/>
                <a:gd name="connsiteY3" fmla="*/ 11161 h 11741"/>
                <a:gd name="connsiteX4" fmla="*/ 0 w 10000"/>
                <a:gd name="connsiteY4" fmla="*/ 11741 h 11741"/>
                <a:gd name="connsiteX0" fmla="*/ 0 w 10000"/>
                <a:gd name="connsiteY0" fmla="*/ 10000 h 10000"/>
                <a:gd name="connsiteX1" fmla="*/ 4068 w 10000"/>
                <a:gd name="connsiteY1" fmla="*/ 580 h 10000"/>
                <a:gd name="connsiteX2" fmla="*/ 10000 w 10000"/>
                <a:gd name="connsiteY2" fmla="*/ 0 h 10000"/>
                <a:gd name="connsiteX3" fmla="*/ 6831 w 10000"/>
                <a:gd name="connsiteY3" fmla="*/ 9420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4068" y="580"/>
                  </a:lnTo>
                  <a:lnTo>
                    <a:pt x="10000" y="0"/>
                  </a:lnTo>
                  <a:lnTo>
                    <a:pt x="6831" y="9420"/>
                  </a:lnTo>
                  <a:lnTo>
                    <a:pt x="0" y="10000"/>
                  </a:lnTo>
                  <a:close/>
                </a:path>
              </a:pathLst>
            </a:custGeom>
            <a:gradFill>
              <a:gsLst>
                <a:gs pos="99000">
                  <a:schemeClr val="accent4">
                    <a:lumMod val="17000"/>
                  </a:schemeClr>
                </a:gs>
                <a:gs pos="0">
                  <a:schemeClr val="accent4">
                    <a:lumMod val="78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3" name="Rectangle 72">
              <a:extLst>
                <a:ext uri="{FF2B5EF4-FFF2-40B4-BE49-F238E27FC236}">
                  <a16:creationId xmlns:a16="http://schemas.microsoft.com/office/drawing/2014/main" id="{15CB2254-7483-450F-BC26-CC28F5EB14EA}"/>
                </a:ext>
              </a:extLst>
            </p:cNvPr>
            <p:cNvSpPr/>
            <p:nvPr/>
          </p:nvSpPr>
          <p:spPr>
            <a:xfrm>
              <a:off x="5710368" y="4509120"/>
              <a:ext cx="720080" cy="1368152"/>
            </a:xfrm>
            <a:prstGeom prst="rect">
              <a:avLst/>
            </a:prstGeom>
            <a:gradFill flip="none" rotWithShape="1">
              <a:gsLst>
                <a:gs pos="99000">
                  <a:schemeClr val="accent4">
                    <a:lumMod val="62000"/>
                  </a:schemeClr>
                </a:gs>
                <a:gs pos="44000">
                  <a:schemeClr val="accent4">
                    <a:lumMod val="80000"/>
                  </a:schemeClr>
                </a:gs>
              </a:gsLst>
              <a:lin ang="5400000" scaled="1"/>
              <a:tileRect/>
            </a:gradFill>
            <a:ln>
              <a:noFill/>
            </a:ln>
            <a:scene3d>
              <a:camera prst="orthographicFront">
                <a:rot lat="20466618" lon="2567695" rev="2059885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pic>
        <p:nvPicPr>
          <p:cNvPr id="7" name="Audio 6">
            <a:hlinkClick r:id="" action="ppaction://media"/>
            <a:extLst>
              <a:ext uri="{FF2B5EF4-FFF2-40B4-BE49-F238E27FC236}">
                <a16:creationId xmlns:a16="http://schemas.microsoft.com/office/drawing/2014/main" id="{50564AF8-01A4-410F-A861-601B7CE52380}"/>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598275" y="6264275"/>
            <a:ext cx="406400" cy="406400"/>
          </a:xfrm>
          <a:prstGeom prst="rect">
            <a:avLst/>
          </a:prstGeom>
        </p:spPr>
      </p:pic>
    </p:spTree>
    <p:extLst>
      <p:ext uri="{BB962C8B-B14F-4D97-AF65-F5344CB8AC3E}">
        <p14:creationId xmlns:p14="http://schemas.microsoft.com/office/powerpoint/2010/main" val="3299715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1715"/>
    </mc:Choice>
    <mc:Fallback xmlns="">
      <p:transition spd="slow" advTm="21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dirty="0">
              <a:solidFill>
                <a:srgbClr val="98A3AD"/>
              </a:solidFill>
              <a:latin typeface="Segoe UI Light"/>
            </a:endParaRPr>
          </a:p>
        </p:txBody>
      </p:sp>
      <p:sp>
        <p:nvSpPr>
          <p:cNvPr id="42" name="TextBox 41"/>
          <p:cNvSpPr txBox="1"/>
          <p:nvPr/>
        </p:nvSpPr>
        <p:spPr>
          <a:xfrm>
            <a:off x="11907454" y="6481180"/>
            <a:ext cx="290464" cy="307777"/>
          </a:xfrm>
          <a:prstGeom prst="rect">
            <a:avLst/>
          </a:prstGeom>
          <a:noFill/>
        </p:spPr>
        <p:txBody>
          <a:bodyPr wrap="none" rtlCol="0">
            <a:spAutoFit/>
          </a:bodyPr>
          <a:lstStyle/>
          <a:p>
            <a:pPr>
              <a:defRPr/>
            </a:pPr>
            <a:r>
              <a:rPr lang="en-US" sz="1400" b="1" dirty="0">
                <a:solidFill>
                  <a:prstClr val="white"/>
                </a:solidFill>
                <a:latin typeface="Segoe UI Light"/>
              </a:rPr>
              <a:t>4</a:t>
            </a:r>
          </a:p>
        </p:txBody>
      </p:sp>
      <p:sp>
        <p:nvSpPr>
          <p:cNvPr id="96" name="Rectangle 95">
            <a:extLst>
              <a:ext uri="{C183D7F6-B498-43B3-948B-1728B52AA6E4}">
                <adec:decorative xmlns:adec="http://schemas.microsoft.com/office/drawing/2017/decorative" val="1"/>
              </a:ext>
            </a:extLst>
          </p:cNvPr>
          <p:cNvSpPr/>
          <p:nvPr/>
        </p:nvSpPr>
        <p:spPr>
          <a:xfrm>
            <a:off x="554294" y="213124"/>
            <a:ext cx="4639196" cy="746432"/>
          </a:xfrm>
          <a:prstGeom prst="rect">
            <a:avLst/>
          </a:prstGeom>
          <a:gradFill flip="none" rotWithShape="1">
            <a:gsLst>
              <a:gs pos="60000">
                <a:srgbClr val="F59F26"/>
              </a:gs>
              <a:gs pos="0">
                <a:srgbClr val="DBDBD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Segoe UI Light"/>
            </a:endParaRPr>
          </a:p>
        </p:txBody>
      </p:sp>
      <p:sp>
        <p:nvSpPr>
          <p:cNvPr id="78" name="Oval 77">
            <a:extLst>
              <a:ext uri="{C183D7F6-B498-43B3-948B-1728B52AA6E4}">
                <adec:decorative xmlns:adec="http://schemas.microsoft.com/office/drawing/2017/decorative" val="1"/>
              </a:ext>
            </a:extLst>
          </p:cNvPr>
          <p:cNvSpPr/>
          <p:nvPr/>
        </p:nvSpPr>
        <p:spPr>
          <a:xfrm>
            <a:off x="224854" y="172427"/>
            <a:ext cx="746432" cy="746432"/>
          </a:xfrm>
          <a:prstGeom prst="ellipse">
            <a:avLst/>
          </a:prstGeom>
          <a:gradFill>
            <a:gsLst>
              <a:gs pos="7000">
                <a:srgbClr val="FEF3E4"/>
              </a:gs>
              <a:gs pos="5000">
                <a:srgbClr val="F59F26"/>
              </a:gs>
              <a:gs pos="8937">
                <a:srgbClr val="FBD196"/>
              </a:gs>
              <a:gs pos="8875">
                <a:srgbClr val="FBD299"/>
              </a:gs>
              <a:gs pos="8750">
                <a:srgbClr val="FBD49E"/>
              </a:gs>
              <a:gs pos="8500">
                <a:srgbClr val="FBD8A8"/>
              </a:gs>
              <a:gs pos="8000">
                <a:srgbClr val="FCE1BC"/>
              </a:gs>
              <a:gs pos="9000">
                <a:srgbClr val="FACF93"/>
              </a:gs>
              <a:gs pos="1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108" name="TextBox 107"/>
          <p:cNvSpPr txBox="1"/>
          <p:nvPr/>
        </p:nvSpPr>
        <p:spPr>
          <a:xfrm>
            <a:off x="1094859" y="402330"/>
            <a:ext cx="4171139" cy="369332"/>
          </a:xfrm>
          <a:prstGeom prst="rect">
            <a:avLst/>
          </a:prstGeom>
          <a:noFill/>
        </p:spPr>
        <p:txBody>
          <a:bodyPr wrap="square" lIns="0" tIns="0" rIns="0" bIns="0" rtlCol="0">
            <a:spAutoFit/>
          </a:bodyPr>
          <a:lstStyle/>
          <a:p>
            <a:pPr>
              <a:defRPr/>
            </a:pPr>
            <a:r>
              <a:rPr lang="en-US" sz="2400" dirty="0">
                <a:solidFill>
                  <a:prstClr val="white"/>
                </a:solidFill>
                <a:latin typeface="Rockwell Extra Bold" panose="02060903040505020403" pitchFamily="18" charset="0"/>
              </a:rPr>
              <a:t>CREDIT SCORE GRADE</a:t>
            </a:r>
          </a:p>
        </p:txBody>
      </p:sp>
      <p:sp>
        <p:nvSpPr>
          <p:cNvPr id="2" name="Title 1" hidden="1">
            <a:extLst>
              <a:ext uri="{FF2B5EF4-FFF2-40B4-BE49-F238E27FC236}">
                <a16:creationId xmlns:a16="http://schemas.microsoft.com/office/drawing/2014/main" id="{8BD7D413-936A-4A2D-83E0-6714C8DB077C}"/>
              </a:ext>
            </a:extLst>
          </p:cNvPr>
          <p:cNvSpPr>
            <a:spLocks noGrp="1"/>
          </p:cNvSpPr>
          <p:nvPr>
            <p:ph type="title" idx="4294967295"/>
          </p:nvPr>
        </p:nvSpPr>
        <p:spPr>
          <a:xfrm>
            <a:off x="0" y="619125"/>
            <a:ext cx="9906000" cy="1477963"/>
          </a:xfrm>
        </p:spPr>
        <p:txBody>
          <a:bodyPr/>
          <a:lstStyle/>
          <a:p>
            <a:r>
              <a:rPr lang="en-US" dirty="0"/>
              <a:t>Slide 4</a:t>
            </a:r>
          </a:p>
        </p:txBody>
      </p:sp>
      <p:sp>
        <p:nvSpPr>
          <p:cNvPr id="52" name="Oval 51">
            <a:extLst>
              <a:ext uri="{FF2B5EF4-FFF2-40B4-BE49-F238E27FC236}">
                <a16:creationId xmlns:a16="http://schemas.microsoft.com/office/drawing/2014/main" id="{C6E8306F-96ED-42C9-B6FD-EA50F26A94D2}"/>
              </a:ext>
              <a:ext uri="{C183D7F6-B498-43B3-948B-1728B52AA6E4}">
                <adec:decorative xmlns:adec="http://schemas.microsoft.com/office/drawing/2017/decorative" val="1"/>
              </a:ext>
            </a:extLst>
          </p:cNvPr>
          <p:cNvSpPr/>
          <p:nvPr/>
        </p:nvSpPr>
        <p:spPr>
          <a:xfrm>
            <a:off x="252747" y="181713"/>
            <a:ext cx="746432" cy="746432"/>
          </a:xfrm>
          <a:prstGeom prst="ellipse">
            <a:avLst/>
          </a:prstGeom>
          <a:solidFill>
            <a:srgbClr val="F59F26"/>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Segoe UI Light"/>
            </a:endParaRPr>
          </a:p>
        </p:txBody>
      </p:sp>
      <p:graphicFrame>
        <p:nvGraphicFramePr>
          <p:cNvPr id="32" name="Diagram 31">
            <a:extLst>
              <a:ext uri="{FF2B5EF4-FFF2-40B4-BE49-F238E27FC236}">
                <a16:creationId xmlns:a16="http://schemas.microsoft.com/office/drawing/2014/main" id="{21725DAA-5284-4216-9FBF-2055A2DCE27D}"/>
              </a:ext>
            </a:extLst>
          </p:cNvPr>
          <p:cNvGraphicFramePr/>
          <p:nvPr>
            <p:extLst>
              <p:ext uri="{D42A27DB-BD31-4B8C-83A1-F6EECF244321}">
                <p14:modId xmlns:p14="http://schemas.microsoft.com/office/powerpoint/2010/main" val="3261421426"/>
              </p:ext>
            </p:extLst>
          </p:nvPr>
        </p:nvGraphicFramePr>
        <p:xfrm>
          <a:off x="624379" y="4214195"/>
          <a:ext cx="11028554" cy="2586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3" name="Freeform 4346" descr="Icon of box and whisker chart. ">
            <a:extLst>
              <a:ext uri="{FF2B5EF4-FFF2-40B4-BE49-F238E27FC236}">
                <a16:creationId xmlns:a16="http://schemas.microsoft.com/office/drawing/2014/main" id="{E281E9E1-D10E-45A9-8F60-FAF5A155B374}"/>
              </a:ext>
            </a:extLst>
          </p:cNvPr>
          <p:cNvSpPr>
            <a:spLocks noEditPoints="1"/>
          </p:cNvSpPr>
          <p:nvPr/>
        </p:nvSpPr>
        <p:spPr bwMode="auto">
          <a:xfrm>
            <a:off x="450780" y="404801"/>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5" name="Audio 4">
            <a:hlinkClick r:id="" action="ppaction://media"/>
            <a:extLst>
              <a:ext uri="{FF2B5EF4-FFF2-40B4-BE49-F238E27FC236}">
                <a16:creationId xmlns:a16="http://schemas.microsoft.com/office/drawing/2014/main" id="{53FAFE64-5512-4F74-A685-5A58AD2C331F}"/>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598275" y="6264275"/>
            <a:ext cx="406400" cy="406400"/>
          </a:xfrm>
          <a:prstGeom prst="rect">
            <a:avLst/>
          </a:prstGeom>
        </p:spPr>
      </p:pic>
      <p:pic>
        <p:nvPicPr>
          <p:cNvPr id="3" name="Picture 2">
            <a:extLst>
              <a:ext uri="{FF2B5EF4-FFF2-40B4-BE49-F238E27FC236}">
                <a16:creationId xmlns:a16="http://schemas.microsoft.com/office/drawing/2014/main" id="{1E745604-7861-414C-80CB-DD3A97424298}"/>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8800"/>
                    </a14:imgEffect>
                  </a14:imgLayer>
                </a14:imgProps>
              </a:ext>
            </a:extLst>
          </a:blip>
          <a:stretch>
            <a:fillRect/>
          </a:stretch>
        </p:blipFill>
        <p:spPr>
          <a:xfrm>
            <a:off x="2427412" y="1177035"/>
            <a:ext cx="5914988" cy="30141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7471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3773"/>
    </mc:Choice>
    <mc:Fallback xmlns="">
      <p:transition spd="slow" advTm="13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dirty="0">
              <a:solidFill>
                <a:srgbClr val="98A3AD"/>
              </a:solidFill>
              <a:latin typeface="Segoe UI Light"/>
            </a:endParaRPr>
          </a:p>
        </p:txBody>
      </p:sp>
      <p:sp>
        <p:nvSpPr>
          <p:cNvPr id="42" name="TextBox 41"/>
          <p:cNvSpPr txBox="1"/>
          <p:nvPr/>
        </p:nvSpPr>
        <p:spPr>
          <a:xfrm>
            <a:off x="11907454" y="6481180"/>
            <a:ext cx="290464" cy="307777"/>
          </a:xfrm>
          <a:prstGeom prst="rect">
            <a:avLst/>
          </a:prstGeom>
          <a:noFill/>
        </p:spPr>
        <p:txBody>
          <a:bodyPr wrap="none" rtlCol="0">
            <a:spAutoFit/>
          </a:bodyPr>
          <a:lstStyle/>
          <a:p>
            <a:pPr>
              <a:defRPr/>
            </a:pPr>
            <a:r>
              <a:rPr lang="en-US" sz="1400" b="1" dirty="0">
                <a:solidFill>
                  <a:prstClr val="white"/>
                </a:solidFill>
                <a:latin typeface="Segoe UI Light"/>
              </a:rPr>
              <a:t>4</a:t>
            </a:r>
          </a:p>
        </p:txBody>
      </p:sp>
      <p:sp>
        <p:nvSpPr>
          <p:cNvPr id="96" name="Rectangle 95">
            <a:extLst>
              <a:ext uri="{C183D7F6-B498-43B3-948B-1728B52AA6E4}">
                <adec:decorative xmlns:adec="http://schemas.microsoft.com/office/drawing/2017/decorative" val="1"/>
              </a:ext>
            </a:extLst>
          </p:cNvPr>
          <p:cNvSpPr/>
          <p:nvPr/>
        </p:nvSpPr>
        <p:spPr>
          <a:xfrm>
            <a:off x="455933" y="423323"/>
            <a:ext cx="2864928" cy="746432"/>
          </a:xfrm>
          <a:prstGeom prst="rect">
            <a:avLst/>
          </a:prstGeom>
          <a:gradFill flip="none" rotWithShape="1">
            <a:gsLst>
              <a:gs pos="60000">
                <a:srgbClr val="F59F26"/>
              </a:gs>
              <a:gs pos="0">
                <a:srgbClr val="DBDBD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Segoe UI Light"/>
            </a:endParaRPr>
          </a:p>
        </p:txBody>
      </p:sp>
      <p:sp>
        <p:nvSpPr>
          <p:cNvPr id="78" name="Oval 77">
            <a:extLst>
              <a:ext uri="{C183D7F6-B498-43B3-948B-1728B52AA6E4}">
                <adec:decorative xmlns:adec="http://schemas.microsoft.com/office/drawing/2017/decorative" val="1"/>
              </a:ext>
            </a:extLst>
          </p:cNvPr>
          <p:cNvSpPr/>
          <p:nvPr/>
        </p:nvSpPr>
        <p:spPr>
          <a:xfrm>
            <a:off x="185964" y="436524"/>
            <a:ext cx="746432" cy="746432"/>
          </a:xfrm>
          <a:prstGeom prst="ellipse">
            <a:avLst/>
          </a:prstGeom>
          <a:gradFill>
            <a:gsLst>
              <a:gs pos="7000">
                <a:srgbClr val="FEF3E4"/>
              </a:gs>
              <a:gs pos="5000">
                <a:srgbClr val="F59F26"/>
              </a:gs>
              <a:gs pos="8937">
                <a:srgbClr val="FBD196"/>
              </a:gs>
              <a:gs pos="8875">
                <a:srgbClr val="FBD299"/>
              </a:gs>
              <a:gs pos="8750">
                <a:srgbClr val="FBD49E"/>
              </a:gs>
              <a:gs pos="8500">
                <a:srgbClr val="FBD8A8"/>
              </a:gs>
              <a:gs pos="8000">
                <a:srgbClr val="FCE1BC"/>
              </a:gs>
              <a:gs pos="9000">
                <a:srgbClr val="FACF93"/>
              </a:gs>
              <a:gs pos="1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
        <p:nvSpPr>
          <p:cNvPr id="108" name="TextBox 107"/>
          <p:cNvSpPr txBox="1"/>
          <p:nvPr/>
        </p:nvSpPr>
        <p:spPr>
          <a:xfrm>
            <a:off x="996497" y="592645"/>
            <a:ext cx="2179839" cy="369332"/>
          </a:xfrm>
          <a:prstGeom prst="rect">
            <a:avLst/>
          </a:prstGeom>
          <a:noFill/>
        </p:spPr>
        <p:txBody>
          <a:bodyPr wrap="square" lIns="0" tIns="0" rIns="0" bIns="0" rtlCol="0">
            <a:spAutoFit/>
          </a:bodyPr>
          <a:lstStyle/>
          <a:p>
            <a:pPr>
              <a:defRPr/>
            </a:pPr>
            <a:r>
              <a:rPr lang="en-US" sz="2400" dirty="0">
                <a:solidFill>
                  <a:prstClr val="white"/>
                </a:solidFill>
                <a:latin typeface="Rockwell Extra Bold" panose="02060903040505020403" pitchFamily="18" charset="0"/>
              </a:rPr>
              <a:t>LOAN TERM</a:t>
            </a:r>
          </a:p>
        </p:txBody>
      </p:sp>
      <p:sp>
        <p:nvSpPr>
          <p:cNvPr id="2" name="Title 1" hidden="1">
            <a:extLst>
              <a:ext uri="{FF2B5EF4-FFF2-40B4-BE49-F238E27FC236}">
                <a16:creationId xmlns:a16="http://schemas.microsoft.com/office/drawing/2014/main" id="{8BD7D413-936A-4A2D-83E0-6714C8DB077C}"/>
              </a:ext>
            </a:extLst>
          </p:cNvPr>
          <p:cNvSpPr>
            <a:spLocks noGrp="1"/>
          </p:cNvSpPr>
          <p:nvPr>
            <p:ph type="title" idx="4294967295"/>
          </p:nvPr>
        </p:nvSpPr>
        <p:spPr>
          <a:xfrm>
            <a:off x="0" y="619125"/>
            <a:ext cx="9906000" cy="1477963"/>
          </a:xfrm>
        </p:spPr>
        <p:txBody>
          <a:bodyPr/>
          <a:lstStyle/>
          <a:p>
            <a:r>
              <a:rPr lang="en-US" dirty="0"/>
              <a:t>Slide 4</a:t>
            </a:r>
          </a:p>
        </p:txBody>
      </p:sp>
      <p:sp>
        <p:nvSpPr>
          <p:cNvPr id="52" name="Oval 51">
            <a:extLst>
              <a:ext uri="{FF2B5EF4-FFF2-40B4-BE49-F238E27FC236}">
                <a16:creationId xmlns:a16="http://schemas.microsoft.com/office/drawing/2014/main" id="{C6E8306F-96ED-42C9-B6FD-EA50F26A94D2}"/>
              </a:ext>
              <a:ext uri="{C183D7F6-B498-43B3-948B-1728B52AA6E4}">
                <adec:decorative xmlns:adec="http://schemas.microsoft.com/office/drawing/2017/decorative" val="1"/>
              </a:ext>
            </a:extLst>
          </p:cNvPr>
          <p:cNvSpPr/>
          <p:nvPr/>
        </p:nvSpPr>
        <p:spPr>
          <a:xfrm>
            <a:off x="154385" y="421723"/>
            <a:ext cx="746432" cy="746432"/>
          </a:xfrm>
          <a:prstGeom prst="ellipse">
            <a:avLst/>
          </a:prstGeom>
          <a:solidFill>
            <a:srgbClr val="F59F26"/>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Segoe UI Light"/>
            </a:endParaRPr>
          </a:p>
        </p:txBody>
      </p:sp>
      <p:sp>
        <p:nvSpPr>
          <p:cNvPr id="33" name="Block Arc 32">
            <a:extLst>
              <a:ext uri="{FF2B5EF4-FFF2-40B4-BE49-F238E27FC236}">
                <a16:creationId xmlns:a16="http://schemas.microsoft.com/office/drawing/2014/main" id="{A5BB0542-ECC0-40F6-A45A-53B8FB039B49}"/>
              </a:ext>
            </a:extLst>
          </p:cNvPr>
          <p:cNvSpPr/>
          <p:nvPr/>
        </p:nvSpPr>
        <p:spPr>
          <a:xfrm>
            <a:off x="-1676649" y="4054466"/>
            <a:ext cx="3331565" cy="3331565"/>
          </a:xfrm>
          <a:prstGeom prst="blockArc">
            <a:avLst>
              <a:gd name="adj1" fmla="val 18900000"/>
              <a:gd name="adj2" fmla="val 2700000"/>
              <a:gd name="adj3" fmla="val 648"/>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sp>
      <p:grpSp>
        <p:nvGrpSpPr>
          <p:cNvPr id="34" name="Group 33">
            <a:extLst>
              <a:ext uri="{FF2B5EF4-FFF2-40B4-BE49-F238E27FC236}">
                <a16:creationId xmlns:a16="http://schemas.microsoft.com/office/drawing/2014/main" id="{3EB75E01-9DB1-4219-879B-EF4DE694A4B1}"/>
              </a:ext>
            </a:extLst>
          </p:cNvPr>
          <p:cNvGrpSpPr/>
          <p:nvPr/>
        </p:nvGrpSpPr>
        <p:grpSpPr>
          <a:xfrm>
            <a:off x="1646792" y="4837823"/>
            <a:ext cx="9656419" cy="705860"/>
            <a:chOff x="548605" y="352979"/>
            <a:chExt cx="9656419" cy="705860"/>
          </a:xfrm>
          <a:scene3d>
            <a:camera prst="orthographicFront">
              <a:rot lat="0" lon="0" rev="0"/>
            </a:camera>
            <a:lightRig rig="soft" dir="t">
              <a:rot lat="0" lon="0" rev="0"/>
            </a:lightRig>
          </a:scene3d>
        </p:grpSpPr>
        <p:sp>
          <p:nvSpPr>
            <p:cNvPr id="43" name="Rectangle 42">
              <a:extLst>
                <a:ext uri="{FF2B5EF4-FFF2-40B4-BE49-F238E27FC236}">
                  <a16:creationId xmlns:a16="http://schemas.microsoft.com/office/drawing/2014/main" id="{AAA3E7F8-5829-4445-9C33-9126CEBD4D51}"/>
                </a:ext>
              </a:extLst>
            </p:cNvPr>
            <p:cNvSpPr/>
            <p:nvPr/>
          </p:nvSpPr>
          <p:spPr>
            <a:xfrm>
              <a:off x="548605" y="352979"/>
              <a:ext cx="9656419" cy="705860"/>
            </a:xfrm>
            <a:prstGeom prst="rect">
              <a:avLst/>
            </a:prstGeom>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44" name="TextBox 43">
              <a:extLst>
                <a:ext uri="{FF2B5EF4-FFF2-40B4-BE49-F238E27FC236}">
                  <a16:creationId xmlns:a16="http://schemas.microsoft.com/office/drawing/2014/main" id="{3EDA3438-691B-4251-9E6F-C54D7C60A30B}"/>
                </a:ext>
              </a:extLst>
            </p:cNvPr>
            <p:cNvSpPr txBox="1"/>
            <p:nvPr/>
          </p:nvSpPr>
          <p:spPr>
            <a:xfrm>
              <a:off x="548605" y="352979"/>
              <a:ext cx="9656419" cy="705860"/>
            </a:xfrm>
            <a:prstGeom prst="rect">
              <a:avLst/>
            </a:prstGeom>
            <a:ln>
              <a:noFill/>
            </a:ln>
            <a:effectLst>
              <a:outerShdw blurRad="107950" dist="12700" dir="5400000" algn="ctr">
                <a:srgbClr val="000000"/>
              </a:outerShdw>
            </a:effectLst>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60277" tIns="38100" rIns="38100" bIns="38100" numCol="1" spcCol="1270" anchor="ctr" anchorCtr="0">
              <a:noAutofit/>
            </a:bodyPr>
            <a:lstStyle/>
            <a:p>
              <a:pPr lvl="0"/>
              <a:r>
                <a:rPr lang="en-US" sz="1600" dirty="0">
                  <a:latin typeface="Arial" panose="020B0604020202020204" pitchFamily="34" charset="0"/>
                  <a:cs typeface="Arial" panose="020B0604020202020204" pitchFamily="34" charset="0"/>
                </a:rPr>
                <a:t>Loans that have a longer maturity date (60 months) are more likely to be a bad loan as compared to the loans with 36 months term.</a:t>
              </a:r>
            </a:p>
          </p:txBody>
        </p:sp>
      </p:grpSp>
      <p:sp>
        <p:nvSpPr>
          <p:cNvPr id="35" name="Oval 34">
            <a:extLst>
              <a:ext uri="{FF2B5EF4-FFF2-40B4-BE49-F238E27FC236}">
                <a16:creationId xmlns:a16="http://schemas.microsoft.com/office/drawing/2014/main" id="{F9E4216A-B98D-4BC1-938C-8BFE16E3F5E0}"/>
              </a:ext>
            </a:extLst>
          </p:cNvPr>
          <p:cNvSpPr/>
          <p:nvPr/>
        </p:nvSpPr>
        <p:spPr>
          <a:xfrm>
            <a:off x="1111220" y="4749591"/>
            <a:ext cx="882325" cy="882325"/>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p:spPr>
      </p:sp>
      <p:grpSp>
        <p:nvGrpSpPr>
          <p:cNvPr id="36" name="Group 35">
            <a:extLst>
              <a:ext uri="{FF2B5EF4-FFF2-40B4-BE49-F238E27FC236}">
                <a16:creationId xmlns:a16="http://schemas.microsoft.com/office/drawing/2014/main" id="{6FEC7341-6DB8-4168-BC54-9F0F70FFE3B9}"/>
              </a:ext>
            </a:extLst>
          </p:cNvPr>
          <p:cNvGrpSpPr/>
          <p:nvPr/>
        </p:nvGrpSpPr>
        <p:grpSpPr>
          <a:xfrm>
            <a:off x="1565285" y="5882384"/>
            <a:ext cx="9737926" cy="705860"/>
            <a:chOff x="454196" y="1411967"/>
            <a:chExt cx="9737926" cy="705860"/>
          </a:xfrm>
          <a:scene3d>
            <a:camera prst="orthographicFront">
              <a:rot lat="0" lon="0" rev="0"/>
            </a:camera>
            <a:lightRig rig="soft" dir="t">
              <a:rot lat="0" lon="0" rev="0"/>
            </a:lightRig>
          </a:scene3d>
        </p:grpSpPr>
        <p:sp>
          <p:nvSpPr>
            <p:cNvPr id="39" name="Rectangle 38">
              <a:extLst>
                <a:ext uri="{FF2B5EF4-FFF2-40B4-BE49-F238E27FC236}">
                  <a16:creationId xmlns:a16="http://schemas.microsoft.com/office/drawing/2014/main" id="{688F1122-E401-40F1-8E7D-467B5AB41E4F}"/>
                </a:ext>
              </a:extLst>
            </p:cNvPr>
            <p:cNvSpPr/>
            <p:nvPr/>
          </p:nvSpPr>
          <p:spPr>
            <a:xfrm>
              <a:off x="454196" y="1411967"/>
              <a:ext cx="9737926" cy="705860"/>
            </a:xfrm>
            <a:prstGeom prst="rect">
              <a:avLst/>
            </a:prstGeom>
            <a:ln>
              <a:noFill/>
            </a:ln>
            <a:effectLst>
              <a:outerShdw blurRad="107950" dist="12700" dir="5400000" algn="ctr">
                <a:srgbClr val="000000"/>
              </a:outerShdw>
            </a:effectLst>
            <a:sp3d contourW="44450" prstMaterial="matte">
              <a:bevelT w="63500" h="63500" prst="artDeco"/>
              <a:contourClr>
                <a:srgbClr val="FFFFFF"/>
              </a:contourClr>
            </a:sp3d>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41" name="TextBox 40">
              <a:extLst>
                <a:ext uri="{FF2B5EF4-FFF2-40B4-BE49-F238E27FC236}">
                  <a16:creationId xmlns:a16="http://schemas.microsoft.com/office/drawing/2014/main" id="{2C3D7F73-A7A9-4A46-A59E-68024A1998B8}"/>
                </a:ext>
              </a:extLst>
            </p:cNvPr>
            <p:cNvSpPr txBox="1"/>
            <p:nvPr/>
          </p:nvSpPr>
          <p:spPr>
            <a:xfrm>
              <a:off x="454196" y="1411967"/>
              <a:ext cx="9737926" cy="705860"/>
            </a:xfrm>
            <a:prstGeom prst="rect">
              <a:avLst/>
            </a:prstGeom>
            <a:ln>
              <a:noFill/>
            </a:ln>
            <a:effectLst>
              <a:outerShdw blurRad="107950" dist="12700" dir="5400000" algn="ctr">
                <a:srgbClr val="000000"/>
              </a:outerShdw>
            </a:effectLst>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560277" tIns="38100" rIns="38100" bIns="38100" numCol="1" spcCol="1270" anchor="ctr" anchorCtr="0">
              <a:noAutofit/>
            </a:bodyPr>
            <a:lstStyle/>
            <a:p>
              <a:pPr lvl="0" defTabSz="666750">
                <a:lnSpc>
                  <a:spcPct val="90000"/>
                </a:lnSpc>
                <a:spcBef>
                  <a:spcPct val="0"/>
                </a:spcBef>
                <a:spcAft>
                  <a:spcPct val="35000"/>
                </a:spcAft>
              </a:pPr>
              <a:r>
                <a:rPr lang="en-US" sz="1600" kern="1200" dirty="0">
                  <a:solidFill>
                    <a:srgbClr val="0536B3">
                      <a:hueOff val="0"/>
                      <a:satOff val="0"/>
                      <a:lumOff val="0"/>
                      <a:alphaOff val="0"/>
                    </a:srgbClr>
                  </a:solidFill>
                  <a:latin typeface="Arial" panose="020B0604020202020204" pitchFamily="34" charset="0"/>
                  <a:cs typeface="Arial" panose="020B0604020202020204" pitchFamily="34" charset="0"/>
                </a:rPr>
                <a:t> </a:t>
              </a:r>
              <a:r>
                <a:rPr lang="en-US" sz="1600" dirty="0">
                  <a:solidFill>
                    <a:srgbClr val="0536B3">
                      <a:hueOff val="0"/>
                      <a:satOff val="0"/>
                      <a:lumOff val="0"/>
                      <a:alphaOff val="0"/>
                    </a:srgbClr>
                  </a:solidFill>
                  <a:latin typeface="Arial" panose="020B0604020202020204" pitchFamily="34" charset="0"/>
                  <a:cs typeface="Arial" panose="020B0604020202020204" pitchFamily="34" charset="0"/>
                </a:rPr>
                <a:t>Though t</a:t>
              </a:r>
              <a:r>
                <a:rPr lang="en-US" sz="1600" kern="1200" dirty="0">
                  <a:solidFill>
                    <a:srgbClr val="0536B3">
                      <a:hueOff val="0"/>
                      <a:satOff val="0"/>
                      <a:lumOff val="0"/>
                      <a:alphaOff val="0"/>
                    </a:srgbClr>
                  </a:solidFill>
                  <a:latin typeface="Arial" panose="020B0604020202020204" pitchFamily="34" charset="0"/>
                  <a:cs typeface="Arial" panose="020B0604020202020204" pitchFamily="34" charset="0"/>
                </a:rPr>
                <a:t>he amount of loans is high in 36 months term the default rate is low </a:t>
              </a:r>
              <a:r>
                <a:rPr lang="en-US" sz="1600" dirty="0">
                  <a:solidFill>
                    <a:srgbClr val="0536B3">
                      <a:hueOff val="0"/>
                      <a:satOff val="0"/>
                      <a:lumOff val="0"/>
                      <a:alphaOff val="0"/>
                    </a:srgbClr>
                  </a:solidFill>
                  <a:latin typeface="Arial" panose="020B0604020202020204" pitchFamily="34" charset="0"/>
                  <a:cs typeface="Arial" panose="020B0604020202020204" pitchFamily="34" charset="0"/>
                </a:rPr>
                <a:t>and </a:t>
              </a:r>
              <a:r>
                <a:rPr lang="en-US" sz="1600" kern="1200" dirty="0">
                  <a:solidFill>
                    <a:srgbClr val="0536B3">
                      <a:hueOff val="0"/>
                      <a:satOff val="0"/>
                      <a:lumOff val="0"/>
                      <a:alphaOff val="0"/>
                    </a:srgbClr>
                  </a:solidFill>
                  <a:latin typeface="Arial" panose="020B0604020202020204" pitchFamily="34" charset="0"/>
                  <a:cs typeface="Arial" panose="020B0604020202020204" pitchFamily="34" charset="0"/>
                </a:rPr>
                <a:t>could interpreted as </a:t>
              </a:r>
              <a:r>
                <a:rPr lang="en-US" sz="1600" dirty="0">
                  <a:solidFill>
                    <a:srgbClr val="0536B3">
                      <a:hueOff val="0"/>
                      <a:satOff val="0"/>
                      <a:lumOff val="0"/>
                      <a:alphaOff val="0"/>
                    </a:srgbClr>
                  </a:solidFill>
                  <a:latin typeface="Arial" panose="020B0604020202020204" pitchFamily="34" charset="0"/>
                  <a:cs typeface="Arial" panose="020B0604020202020204" pitchFamily="34" charset="0"/>
                </a:rPr>
                <a:t>higher the</a:t>
              </a:r>
              <a:r>
                <a:rPr lang="en-US" sz="1600" kern="1200" dirty="0">
                  <a:solidFill>
                    <a:srgbClr val="0536B3">
                      <a:hueOff val="0"/>
                      <a:satOff val="0"/>
                      <a:lumOff val="0"/>
                      <a:alphaOff val="0"/>
                    </a:srgbClr>
                  </a:solidFill>
                  <a:latin typeface="Arial" panose="020B0604020202020204" pitchFamily="34" charset="0"/>
                  <a:cs typeface="Arial" panose="020B0604020202020204" pitchFamily="34" charset="0"/>
                </a:rPr>
                <a:t> days , the risk of repaying is high</a:t>
              </a:r>
              <a:endParaRPr lang="en-US" sz="1600" kern="1200" dirty="0"/>
            </a:p>
          </p:txBody>
        </p:sp>
      </p:grpSp>
      <p:sp>
        <p:nvSpPr>
          <p:cNvPr id="37" name="Oval 36">
            <a:extLst>
              <a:ext uri="{FF2B5EF4-FFF2-40B4-BE49-F238E27FC236}">
                <a16:creationId xmlns:a16="http://schemas.microsoft.com/office/drawing/2014/main" id="{074BBA2B-676F-45AF-9B16-2479479BC04B}"/>
              </a:ext>
            </a:extLst>
          </p:cNvPr>
          <p:cNvSpPr/>
          <p:nvPr/>
        </p:nvSpPr>
        <p:spPr>
          <a:xfrm>
            <a:off x="1111220" y="5828457"/>
            <a:ext cx="882325" cy="882325"/>
          </a:xfrm>
          <a:prstGeom prst="ellipse">
            <a:avLst/>
          </a:prstGeom>
          <a:solidFill>
            <a:srgbClr val="FFFFFF">
              <a:hueOff val="0"/>
              <a:satOff val="0"/>
              <a:lumOff val="0"/>
              <a:alphaOff val="0"/>
            </a:srgb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p:spPr>
      </p:sp>
      <p:grpSp>
        <p:nvGrpSpPr>
          <p:cNvPr id="45" name="Group 44" descr="Icons of bar chart and line graph.">
            <a:extLst>
              <a:ext uri="{FF2B5EF4-FFF2-40B4-BE49-F238E27FC236}">
                <a16:creationId xmlns:a16="http://schemas.microsoft.com/office/drawing/2014/main" id="{636B1C53-EB8F-43E9-BB69-75E8888F29A6}"/>
              </a:ext>
            </a:extLst>
          </p:cNvPr>
          <p:cNvGrpSpPr/>
          <p:nvPr/>
        </p:nvGrpSpPr>
        <p:grpSpPr>
          <a:xfrm>
            <a:off x="339995" y="635900"/>
            <a:ext cx="347679" cy="347679"/>
            <a:chOff x="4319588" y="2492375"/>
            <a:chExt cx="287338" cy="287338"/>
          </a:xfrm>
          <a:solidFill>
            <a:schemeClr val="bg1"/>
          </a:solidFill>
        </p:grpSpPr>
        <p:sp>
          <p:nvSpPr>
            <p:cNvPr id="47" name="Freeform 372">
              <a:extLst>
                <a:ext uri="{FF2B5EF4-FFF2-40B4-BE49-F238E27FC236}">
                  <a16:creationId xmlns:a16="http://schemas.microsoft.com/office/drawing/2014/main" id="{4ABB147B-8A11-4D6C-9C54-EBC39C0A69C4}"/>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73">
              <a:extLst>
                <a:ext uri="{FF2B5EF4-FFF2-40B4-BE49-F238E27FC236}">
                  <a16:creationId xmlns:a16="http://schemas.microsoft.com/office/drawing/2014/main" id="{82C43926-C96F-409E-8746-5A2016FC14FD}"/>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4" name="Audio 3">
            <a:hlinkClick r:id="" action="ppaction://media"/>
            <a:extLst>
              <a:ext uri="{FF2B5EF4-FFF2-40B4-BE49-F238E27FC236}">
                <a16:creationId xmlns:a16="http://schemas.microsoft.com/office/drawing/2014/main" id="{89A68677-8794-4858-A74D-0BDC2BADDD87}"/>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598275" y="6264275"/>
            <a:ext cx="406400" cy="406400"/>
          </a:xfrm>
          <a:prstGeom prst="rect">
            <a:avLst/>
          </a:prstGeom>
        </p:spPr>
      </p:pic>
      <p:pic>
        <p:nvPicPr>
          <p:cNvPr id="5" name="Picture 4">
            <a:extLst>
              <a:ext uri="{FF2B5EF4-FFF2-40B4-BE49-F238E27FC236}">
                <a16:creationId xmlns:a16="http://schemas.microsoft.com/office/drawing/2014/main" id="{FB390F4B-8748-4A73-8C47-F5F523EAFB29}"/>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Lst>
          </a:blip>
          <a:stretch>
            <a:fillRect/>
          </a:stretch>
        </p:blipFill>
        <p:spPr>
          <a:xfrm>
            <a:off x="2071200" y="1276200"/>
            <a:ext cx="6458400" cy="34300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1376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1281"/>
    </mc:Choice>
    <mc:Fallback xmlns="">
      <p:transition spd="slow" advTm="11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Project_Analysis_Presentation Pack.potx" id="{AC7781D2-6DCE-4385-A2F9-141B95078B19}" vid="{C6C96076-4D51-4042-A342-A7D2AA3703F5}"/>
    </a:ext>
  </a:extLst>
</a:theme>
</file>

<file path=ppt/theme/theme2.xml><?xml version="1.0" encoding="utf-8"?>
<a:theme xmlns:a="http://schemas.openxmlformats.org/drawingml/2006/main" name="高山峻嶺">
  <a:themeElements>
    <a:clrScheme name="高山峻嶺">
      <a:dk1>
        <a:srgbClr val="000000"/>
      </a:dk1>
      <a:lt1>
        <a:srgbClr val="FFFFFF"/>
      </a:lt1>
      <a:dk2>
        <a:srgbClr val="0536B3"/>
      </a:dk2>
      <a:lt2>
        <a:srgbClr val="7CB7F8"/>
      </a:lt2>
      <a:accent1>
        <a:srgbClr val="3F9EE4"/>
      </a:accent1>
      <a:accent2>
        <a:srgbClr val="77B559"/>
      </a:accent2>
      <a:accent3>
        <a:srgbClr val="E4A81B"/>
      </a:accent3>
      <a:accent4>
        <a:srgbClr val="108BB4"/>
      </a:accent4>
      <a:accent5>
        <a:srgbClr val="DA7328"/>
      </a:accent5>
      <a:accent6>
        <a:srgbClr val="AE589F"/>
      </a:accent6>
      <a:hlink>
        <a:srgbClr val="460245"/>
      </a:hlink>
      <a:folHlink>
        <a:srgbClr val="AC17D6"/>
      </a:folHlink>
    </a:clrScheme>
    <a:fontScheme name="高山峻嶺">
      <a:majorFont>
        <a:latin typeface="Gill Sans MT"/>
        <a:ea typeface=""/>
        <a:cs typeface=""/>
        <a:font script="Cyrl" typeface="Arial"/>
        <a:font script="Grek" typeface="Arial"/>
        <a:font script="Jpan" typeface="HG丸ｺﾞｼｯｸM-PRO"/>
        <a:font script="Hang" typeface="HY 헤드라인 M"/>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ill Sans MT"/>
        <a:ea typeface=""/>
        <a:cs typeface=""/>
        <a:font script="Cyrl" typeface="Arial"/>
        <a:font script="Grek" typeface="Arial"/>
        <a:font script="Jpan" typeface="HG丸ｺﾞｼｯｸM-PRO"/>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高山峻嶺">
      <a:fillStyleLst>
        <a:solidFill>
          <a:schemeClr val="phClr"/>
        </a:solidFill>
        <a:gradFill rotWithShape="1">
          <a:gsLst>
            <a:gs pos="0">
              <a:schemeClr val="phClr">
                <a:tint val="100000"/>
                <a:shade val="100000"/>
                <a:hueMod val="100000"/>
                <a:satMod val="100000"/>
              </a:schemeClr>
            </a:gs>
            <a:gs pos="50000">
              <a:schemeClr val="phClr">
                <a:tint val="25000"/>
                <a:shade val="100000"/>
                <a:hueMod val="100000"/>
                <a:satMod val="100000"/>
              </a:schemeClr>
            </a:gs>
            <a:gs pos="100000">
              <a:schemeClr val="phClr">
                <a:tint val="100000"/>
                <a:shade val="100000"/>
                <a:hueMod val="100000"/>
                <a:satMod val="100000"/>
              </a:schemeClr>
            </a:gs>
          </a:gsLst>
          <a:lin ang="5400000" scaled="1"/>
        </a:gradFill>
        <a:gradFill rotWithShape="1">
          <a:gsLst>
            <a:gs pos="0">
              <a:schemeClr val="phClr">
                <a:tint val="40000"/>
                <a:shade val="100000"/>
                <a:hueMod val="100000"/>
                <a:satMod val="100000"/>
              </a:schemeClr>
            </a:gs>
            <a:gs pos="30000">
              <a:schemeClr val="phClr">
                <a:tint val="100000"/>
                <a:shade val="100000"/>
                <a:hueMod val="100000"/>
                <a:satMod val="100000"/>
              </a:schemeClr>
            </a:gs>
            <a:gs pos="68000">
              <a:schemeClr val="phClr">
                <a:tint val="100000"/>
                <a:shade val="100000"/>
                <a:hueMod val="100000"/>
                <a:satMod val="100000"/>
              </a:schemeClr>
            </a:gs>
            <a:gs pos="100000">
              <a:schemeClr val="phClr">
                <a:tint val="40000"/>
                <a:shade val="100000"/>
                <a:hueMod val="100000"/>
                <a:satMod val="100000"/>
              </a:schemeClr>
            </a:gs>
          </a:gsLst>
          <a:lin ang="5400000" scaled="1"/>
        </a:grad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br" rotWithShape="0">
              <a:srgbClr val="000000">
                <a:alpha val="0"/>
              </a:srgbClr>
            </a:outerShdw>
          </a:effectLst>
        </a:effectStyle>
        <a:effectStyle>
          <a:effectLst>
            <a:outerShdw blurRad="38100" dist="25400" dir="5400000" algn="ctr" rotWithShape="0">
              <a:srgbClr val="EBE9ED">
                <a:alpha val="0"/>
              </a:srgbClr>
            </a:outerShdw>
          </a:effectLst>
          <a:scene3d>
            <a:camera prst="orthographicFront">
              <a:rot lat="0" lon="0" rev="0"/>
            </a:camera>
            <a:lightRig rig="glow" dir="b"/>
          </a:scene3d>
          <a:sp3d contourW="6350" prstMaterial="softEdge">
            <a:bevelT w="25400" h="25400"/>
            <a:contourClr>
              <a:schemeClr val="phClr">
                <a:tint val="90000"/>
                <a:shade val="100000"/>
                <a:hueMod val="100000"/>
                <a:satMod val="100000"/>
              </a:schemeClr>
            </a:contourClr>
          </a:sp3d>
        </a:effectStyle>
        <a:effectStyle>
          <a:effectLst>
            <a:reflection blurRad="12700" stA="40000" endPos="40000" dist="25400" dir="5400000" sy="-100000" rotWithShape="0"/>
          </a:effectLst>
          <a:scene3d>
            <a:camera prst="perspectiveFront"/>
            <a:lightRig rig="glow" dir="b"/>
          </a:scene3d>
          <a:sp3d contourW="6350" prstMaterial="softEdge">
            <a:bevelT w="50800" h="25400"/>
            <a:contourClr>
              <a:schemeClr val="phClr">
                <a:tint val="100000"/>
                <a:shade val="80000"/>
                <a:hueMod val="100000"/>
                <a:satMod val="100000"/>
              </a:schemeClr>
            </a:contourClr>
          </a:sp3d>
        </a:effectStyle>
      </a:effectStyleLst>
      <a:bgFillStyleLst>
        <a:solidFill>
          <a:schemeClr val="phClr"/>
        </a:solidFill>
        <a:gradFill rotWithShape="1">
          <a:gsLst>
            <a:gs pos="0">
              <a:schemeClr val="phClr">
                <a:shade val="40000"/>
                <a:satMod val="165000"/>
              </a:schemeClr>
            </a:gs>
            <a:gs pos="50000">
              <a:schemeClr val="phClr">
                <a:shade val="95000"/>
                <a:satMod val="100000"/>
              </a:schemeClr>
            </a:gs>
            <a:gs pos="100000">
              <a:schemeClr val="phClr">
                <a:tint val="10000"/>
                <a:satMod val="300000"/>
              </a:schemeClr>
            </a:gs>
          </a:gsLst>
          <a:lin ang="13000000" scaled="0"/>
        </a:gradFill>
        <a:blipFill>
          <a:blip xmlns:r="http://schemas.openxmlformats.org/officeDocument/2006/relationships" r:embed="rId1">
            <a:duotone>
              <a:schemeClr val="phClr">
                <a:shade val="75000"/>
              </a:schemeClr>
              <a:schemeClr val="phClr">
                <a:tint val="55000"/>
              </a:schemeClr>
            </a:duotone>
          </a:blip>
          <a:stretch/>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高山峻嶺">
    <a:dk1>
      <a:srgbClr val="000000"/>
    </a:dk1>
    <a:lt1>
      <a:srgbClr val="FFFFFF"/>
    </a:lt1>
    <a:dk2>
      <a:srgbClr val="0536B3"/>
    </a:dk2>
    <a:lt2>
      <a:srgbClr val="7CB7F8"/>
    </a:lt2>
    <a:accent1>
      <a:srgbClr val="3F9EE4"/>
    </a:accent1>
    <a:accent2>
      <a:srgbClr val="77B559"/>
    </a:accent2>
    <a:accent3>
      <a:srgbClr val="E4A81B"/>
    </a:accent3>
    <a:accent4>
      <a:srgbClr val="108BB4"/>
    </a:accent4>
    <a:accent5>
      <a:srgbClr val="DA7328"/>
    </a:accent5>
    <a:accent6>
      <a:srgbClr val="AE589F"/>
    </a:accent6>
    <a:hlink>
      <a:srgbClr val="460245"/>
    </a:hlink>
    <a:folHlink>
      <a:srgbClr val="AC17D6"/>
    </a:folHlink>
  </a:clrScheme>
</a:themeOverride>
</file>

<file path=ppt/theme/themeOverride10.xml><?xml version="1.0" encoding="utf-8"?>
<a:themeOverride xmlns:a="http://schemas.openxmlformats.org/drawingml/2006/main">
  <a:clrScheme name="高山峻嶺">
    <a:dk1>
      <a:srgbClr val="000000"/>
    </a:dk1>
    <a:lt1>
      <a:srgbClr val="FFFFFF"/>
    </a:lt1>
    <a:dk2>
      <a:srgbClr val="0536B3"/>
    </a:dk2>
    <a:lt2>
      <a:srgbClr val="7CB7F8"/>
    </a:lt2>
    <a:accent1>
      <a:srgbClr val="3F9EE4"/>
    </a:accent1>
    <a:accent2>
      <a:srgbClr val="77B559"/>
    </a:accent2>
    <a:accent3>
      <a:srgbClr val="E4A81B"/>
    </a:accent3>
    <a:accent4>
      <a:srgbClr val="108BB4"/>
    </a:accent4>
    <a:accent5>
      <a:srgbClr val="DA7328"/>
    </a:accent5>
    <a:accent6>
      <a:srgbClr val="AE589F"/>
    </a:accent6>
    <a:hlink>
      <a:srgbClr val="460245"/>
    </a:hlink>
    <a:folHlink>
      <a:srgbClr val="AC17D6"/>
    </a:folHlink>
  </a:clrScheme>
</a:themeOverride>
</file>

<file path=ppt/theme/themeOverride2.xml><?xml version="1.0" encoding="utf-8"?>
<a:themeOverride xmlns:a="http://schemas.openxmlformats.org/drawingml/2006/main">
  <a:clrScheme name="高山峻嶺">
    <a:dk1>
      <a:srgbClr val="000000"/>
    </a:dk1>
    <a:lt1>
      <a:srgbClr val="FFFFFF"/>
    </a:lt1>
    <a:dk2>
      <a:srgbClr val="0536B3"/>
    </a:dk2>
    <a:lt2>
      <a:srgbClr val="7CB7F8"/>
    </a:lt2>
    <a:accent1>
      <a:srgbClr val="3F9EE4"/>
    </a:accent1>
    <a:accent2>
      <a:srgbClr val="77B559"/>
    </a:accent2>
    <a:accent3>
      <a:srgbClr val="E4A81B"/>
    </a:accent3>
    <a:accent4>
      <a:srgbClr val="108BB4"/>
    </a:accent4>
    <a:accent5>
      <a:srgbClr val="DA7328"/>
    </a:accent5>
    <a:accent6>
      <a:srgbClr val="AE589F"/>
    </a:accent6>
    <a:hlink>
      <a:srgbClr val="460245"/>
    </a:hlink>
    <a:folHlink>
      <a:srgbClr val="AC17D6"/>
    </a:folHlink>
  </a:clrScheme>
</a:themeOverride>
</file>

<file path=ppt/theme/themeOverride3.xml><?xml version="1.0" encoding="utf-8"?>
<a:themeOverride xmlns:a="http://schemas.openxmlformats.org/drawingml/2006/main">
  <a:clrScheme name="高山峻嶺">
    <a:dk1>
      <a:srgbClr val="000000"/>
    </a:dk1>
    <a:lt1>
      <a:srgbClr val="FFFFFF"/>
    </a:lt1>
    <a:dk2>
      <a:srgbClr val="0536B3"/>
    </a:dk2>
    <a:lt2>
      <a:srgbClr val="7CB7F8"/>
    </a:lt2>
    <a:accent1>
      <a:srgbClr val="3F9EE4"/>
    </a:accent1>
    <a:accent2>
      <a:srgbClr val="77B559"/>
    </a:accent2>
    <a:accent3>
      <a:srgbClr val="E4A81B"/>
    </a:accent3>
    <a:accent4>
      <a:srgbClr val="108BB4"/>
    </a:accent4>
    <a:accent5>
      <a:srgbClr val="DA7328"/>
    </a:accent5>
    <a:accent6>
      <a:srgbClr val="AE589F"/>
    </a:accent6>
    <a:hlink>
      <a:srgbClr val="460245"/>
    </a:hlink>
    <a:folHlink>
      <a:srgbClr val="AC17D6"/>
    </a:folHlink>
  </a:clrScheme>
</a:themeOverride>
</file>

<file path=ppt/theme/themeOverride4.xml><?xml version="1.0" encoding="utf-8"?>
<a:themeOverride xmlns:a="http://schemas.openxmlformats.org/drawingml/2006/main">
  <a:clrScheme name="高山峻嶺">
    <a:dk1>
      <a:srgbClr val="000000"/>
    </a:dk1>
    <a:lt1>
      <a:srgbClr val="FFFFFF"/>
    </a:lt1>
    <a:dk2>
      <a:srgbClr val="0536B3"/>
    </a:dk2>
    <a:lt2>
      <a:srgbClr val="7CB7F8"/>
    </a:lt2>
    <a:accent1>
      <a:srgbClr val="3F9EE4"/>
    </a:accent1>
    <a:accent2>
      <a:srgbClr val="77B559"/>
    </a:accent2>
    <a:accent3>
      <a:srgbClr val="E4A81B"/>
    </a:accent3>
    <a:accent4>
      <a:srgbClr val="108BB4"/>
    </a:accent4>
    <a:accent5>
      <a:srgbClr val="DA7328"/>
    </a:accent5>
    <a:accent6>
      <a:srgbClr val="AE589F"/>
    </a:accent6>
    <a:hlink>
      <a:srgbClr val="460245"/>
    </a:hlink>
    <a:folHlink>
      <a:srgbClr val="AC17D6"/>
    </a:folHlink>
  </a:clrScheme>
</a:themeOverride>
</file>

<file path=ppt/theme/themeOverride5.xml><?xml version="1.0" encoding="utf-8"?>
<a:themeOverride xmlns:a="http://schemas.openxmlformats.org/drawingml/2006/main">
  <a:clrScheme name="高山峻嶺">
    <a:dk1>
      <a:srgbClr val="000000"/>
    </a:dk1>
    <a:lt1>
      <a:srgbClr val="FFFFFF"/>
    </a:lt1>
    <a:dk2>
      <a:srgbClr val="0536B3"/>
    </a:dk2>
    <a:lt2>
      <a:srgbClr val="7CB7F8"/>
    </a:lt2>
    <a:accent1>
      <a:srgbClr val="3F9EE4"/>
    </a:accent1>
    <a:accent2>
      <a:srgbClr val="77B559"/>
    </a:accent2>
    <a:accent3>
      <a:srgbClr val="E4A81B"/>
    </a:accent3>
    <a:accent4>
      <a:srgbClr val="108BB4"/>
    </a:accent4>
    <a:accent5>
      <a:srgbClr val="DA7328"/>
    </a:accent5>
    <a:accent6>
      <a:srgbClr val="AE589F"/>
    </a:accent6>
    <a:hlink>
      <a:srgbClr val="460245"/>
    </a:hlink>
    <a:folHlink>
      <a:srgbClr val="AC17D6"/>
    </a:folHlink>
  </a:clrScheme>
</a:themeOverride>
</file>

<file path=ppt/theme/themeOverride6.xml><?xml version="1.0" encoding="utf-8"?>
<a:themeOverride xmlns:a="http://schemas.openxmlformats.org/drawingml/2006/main">
  <a:clrScheme name="高山峻嶺">
    <a:dk1>
      <a:srgbClr val="000000"/>
    </a:dk1>
    <a:lt1>
      <a:srgbClr val="FFFFFF"/>
    </a:lt1>
    <a:dk2>
      <a:srgbClr val="0536B3"/>
    </a:dk2>
    <a:lt2>
      <a:srgbClr val="7CB7F8"/>
    </a:lt2>
    <a:accent1>
      <a:srgbClr val="3F9EE4"/>
    </a:accent1>
    <a:accent2>
      <a:srgbClr val="77B559"/>
    </a:accent2>
    <a:accent3>
      <a:srgbClr val="E4A81B"/>
    </a:accent3>
    <a:accent4>
      <a:srgbClr val="108BB4"/>
    </a:accent4>
    <a:accent5>
      <a:srgbClr val="DA7328"/>
    </a:accent5>
    <a:accent6>
      <a:srgbClr val="AE589F"/>
    </a:accent6>
    <a:hlink>
      <a:srgbClr val="460245"/>
    </a:hlink>
    <a:folHlink>
      <a:srgbClr val="AC17D6"/>
    </a:folHlink>
  </a:clrScheme>
</a:themeOverride>
</file>

<file path=ppt/theme/themeOverride7.xml><?xml version="1.0" encoding="utf-8"?>
<a:themeOverride xmlns:a="http://schemas.openxmlformats.org/drawingml/2006/main">
  <a:clrScheme name="高山峻嶺">
    <a:dk1>
      <a:srgbClr val="000000"/>
    </a:dk1>
    <a:lt1>
      <a:srgbClr val="FFFFFF"/>
    </a:lt1>
    <a:dk2>
      <a:srgbClr val="0536B3"/>
    </a:dk2>
    <a:lt2>
      <a:srgbClr val="7CB7F8"/>
    </a:lt2>
    <a:accent1>
      <a:srgbClr val="3F9EE4"/>
    </a:accent1>
    <a:accent2>
      <a:srgbClr val="77B559"/>
    </a:accent2>
    <a:accent3>
      <a:srgbClr val="E4A81B"/>
    </a:accent3>
    <a:accent4>
      <a:srgbClr val="108BB4"/>
    </a:accent4>
    <a:accent5>
      <a:srgbClr val="DA7328"/>
    </a:accent5>
    <a:accent6>
      <a:srgbClr val="AE589F"/>
    </a:accent6>
    <a:hlink>
      <a:srgbClr val="460245"/>
    </a:hlink>
    <a:folHlink>
      <a:srgbClr val="AC17D6"/>
    </a:folHlink>
  </a:clrScheme>
</a:themeOverride>
</file>

<file path=ppt/theme/themeOverride8.xml><?xml version="1.0" encoding="utf-8"?>
<a:themeOverride xmlns:a="http://schemas.openxmlformats.org/drawingml/2006/main">
  <a:clrScheme name="高山峻嶺">
    <a:dk1>
      <a:srgbClr val="000000"/>
    </a:dk1>
    <a:lt1>
      <a:srgbClr val="FFFFFF"/>
    </a:lt1>
    <a:dk2>
      <a:srgbClr val="0536B3"/>
    </a:dk2>
    <a:lt2>
      <a:srgbClr val="7CB7F8"/>
    </a:lt2>
    <a:accent1>
      <a:srgbClr val="3F9EE4"/>
    </a:accent1>
    <a:accent2>
      <a:srgbClr val="77B559"/>
    </a:accent2>
    <a:accent3>
      <a:srgbClr val="E4A81B"/>
    </a:accent3>
    <a:accent4>
      <a:srgbClr val="108BB4"/>
    </a:accent4>
    <a:accent5>
      <a:srgbClr val="DA7328"/>
    </a:accent5>
    <a:accent6>
      <a:srgbClr val="AE589F"/>
    </a:accent6>
    <a:hlink>
      <a:srgbClr val="460245"/>
    </a:hlink>
    <a:folHlink>
      <a:srgbClr val="AC17D6"/>
    </a:folHlink>
  </a:clrScheme>
</a:themeOverride>
</file>

<file path=ppt/theme/themeOverride9.xml><?xml version="1.0" encoding="utf-8"?>
<a:themeOverride xmlns:a="http://schemas.openxmlformats.org/drawingml/2006/main">
  <a:clrScheme name="高山峻嶺">
    <a:dk1>
      <a:srgbClr val="000000"/>
    </a:dk1>
    <a:lt1>
      <a:srgbClr val="FFFFFF"/>
    </a:lt1>
    <a:dk2>
      <a:srgbClr val="0536B3"/>
    </a:dk2>
    <a:lt2>
      <a:srgbClr val="7CB7F8"/>
    </a:lt2>
    <a:accent1>
      <a:srgbClr val="3F9EE4"/>
    </a:accent1>
    <a:accent2>
      <a:srgbClr val="77B559"/>
    </a:accent2>
    <a:accent3>
      <a:srgbClr val="E4A81B"/>
    </a:accent3>
    <a:accent4>
      <a:srgbClr val="108BB4"/>
    </a:accent4>
    <a:accent5>
      <a:srgbClr val="DA7328"/>
    </a:accent5>
    <a:accent6>
      <a:srgbClr val="AE589F"/>
    </a:accent6>
    <a:hlink>
      <a:srgbClr val="460245"/>
    </a:hlink>
    <a:folHlink>
      <a:srgbClr val="AC17D6"/>
    </a:folHlink>
  </a:clrScheme>
</a:themeOverride>
</file>

<file path=docProps/app.xml><?xml version="1.0" encoding="utf-8"?>
<Properties xmlns="http://schemas.openxmlformats.org/officeDocument/2006/extended-properties" xmlns:vt="http://schemas.openxmlformats.org/officeDocument/2006/docPropsVTypes">
  <Template>Integral</Template>
  <TotalTime>0</TotalTime>
  <Words>1911</Words>
  <Application>Microsoft Office PowerPoint</Application>
  <PresentationFormat>Widescreen</PresentationFormat>
  <Paragraphs>208</Paragraphs>
  <Slides>22</Slides>
  <Notes>3</Notes>
  <HiddenSlides>0</HiddenSlides>
  <MMClips>22</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22</vt:i4>
      </vt:variant>
    </vt:vector>
  </HeadingPairs>
  <TitlesOfParts>
    <vt:vector size="37" baseType="lpstr">
      <vt:lpstr>Aharoni</vt:lpstr>
      <vt:lpstr>Algerian</vt:lpstr>
      <vt:lpstr>Arial</vt:lpstr>
      <vt:lpstr>Calibri</vt:lpstr>
      <vt:lpstr>Century Gothic</vt:lpstr>
      <vt:lpstr>Gill Sans MT</vt:lpstr>
      <vt:lpstr>Rockwell</vt:lpstr>
      <vt:lpstr>Rockwell Extra Bold</vt:lpstr>
      <vt:lpstr>Segoe UI Light</vt:lpstr>
      <vt:lpstr>Tahoma</vt:lpstr>
      <vt:lpstr>Times New Roman</vt:lpstr>
      <vt:lpstr>Wingdings</vt:lpstr>
      <vt:lpstr>Wingdings 2</vt:lpstr>
      <vt:lpstr>Office Theme</vt:lpstr>
      <vt:lpstr>高山峻嶺</vt:lpstr>
      <vt:lpstr>Lending Club-         A study on loan behavior Presentation By Pushyami Keerthi</vt:lpstr>
      <vt:lpstr>Contents :   1. Data Cleaning and Analytical tools 2. Background Introduction 3.Event initiation – Problem Definition 4. Analysis of Risk factors -Goals 5. Risk Driving factors-Actions 6. Project Analysis –Outcome 7. Protagonist’s - Reactions 8. The Story Schema 9. Chunking of Variables 10.Recommendations </vt:lpstr>
      <vt:lpstr>Data Cleaning and Analytical tools </vt:lpstr>
      <vt:lpstr>Background Introduction</vt:lpstr>
      <vt:lpstr>Loan Morphology</vt:lpstr>
      <vt:lpstr>Event Initiation – Problem Definition</vt:lpstr>
      <vt:lpstr>Project analysis slide 2</vt:lpstr>
      <vt:lpstr>Slide 4</vt:lpstr>
      <vt:lpstr>Slide 4</vt:lpstr>
      <vt:lpstr>Slide 4</vt:lpstr>
      <vt:lpstr>Slide 4</vt:lpstr>
      <vt:lpstr>PowerPoint Presentation</vt:lpstr>
      <vt:lpstr>Slide 4</vt:lpstr>
      <vt:lpstr>PowerPoint Presentation</vt:lpstr>
      <vt:lpstr>Project analysis slide 3</vt:lpstr>
      <vt:lpstr>Project analysis slide 3</vt:lpstr>
      <vt:lpstr>Project analysis slide 8</vt:lpstr>
      <vt:lpstr>Balanced scorecard slide 2</vt:lpstr>
      <vt:lpstr>The STORY SCHEMA </vt:lpstr>
      <vt:lpstr>Project analysis slide 4</vt:lpstr>
      <vt:lpstr>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2019-02-15T10:19:24Z</dcterms:created>
  <dcterms:modified xsi:type="dcterms:W3CDTF">2019-09-21T11:36:50Z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2018-11-21T00:44:46.2256006Z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